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45"/>
  </p:notesMasterIdLst>
  <p:sldIdLst>
    <p:sldId id="256" r:id="rId2"/>
    <p:sldId id="258" r:id="rId3"/>
    <p:sldId id="259" r:id="rId4"/>
    <p:sldId id="261" r:id="rId5"/>
    <p:sldId id="279" r:id="rId6"/>
    <p:sldId id="280" r:id="rId7"/>
    <p:sldId id="281" r:id="rId8"/>
    <p:sldId id="262" r:id="rId9"/>
    <p:sldId id="263" r:id="rId10"/>
    <p:sldId id="282" r:id="rId11"/>
    <p:sldId id="302" r:id="rId12"/>
    <p:sldId id="303" r:id="rId13"/>
    <p:sldId id="304" r:id="rId14"/>
    <p:sldId id="305" r:id="rId15"/>
    <p:sldId id="306" r:id="rId16"/>
    <p:sldId id="307" r:id="rId17"/>
    <p:sldId id="308" r:id="rId18"/>
    <p:sldId id="309" r:id="rId19"/>
    <p:sldId id="310" r:id="rId20"/>
    <p:sldId id="268" r:id="rId21"/>
    <p:sldId id="272" r:id="rId22"/>
    <p:sldId id="265"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6" r:id="rId36"/>
    <p:sldId id="297" r:id="rId37"/>
    <p:sldId id="295" r:id="rId38"/>
    <p:sldId id="298" r:id="rId39"/>
    <p:sldId id="300" r:id="rId40"/>
    <p:sldId id="301" r:id="rId41"/>
    <p:sldId id="299" r:id="rId42"/>
    <p:sldId id="274" r:id="rId43"/>
    <p:sldId id="311" r:id="rId44"/>
  </p:sldIdLst>
  <p:sldSz cx="9144000" cy="5143500" type="screen16x9"/>
  <p:notesSz cx="6858000" cy="9144000"/>
  <p:embeddedFontLst>
    <p:embeddedFont>
      <p:font typeface="#9Slide05 Wedding KT" panose="02040603050506020204" pitchFamily="18" charset="0"/>
      <p:regular r:id="rId46"/>
    </p:embeddedFont>
    <p:embeddedFont>
      <p:font typeface="Barlow Condensed Black" panose="00000A06000000000000" pitchFamily="2" charset="0"/>
      <p:bold r:id="rId47"/>
      <p:boldItalic r:id="rId48"/>
    </p:embeddedFont>
    <p:embeddedFont>
      <p:font typeface="Barlow Condensed ExtraBold" panose="00000906000000000000" pitchFamily="2" charset="0"/>
      <p:bold r:id="rId49"/>
      <p:boldItalic r:id="rId50"/>
    </p:embeddedFont>
    <p:embeddedFont>
      <p:font typeface="Barlow Condensed Medium" panose="00000606000000000000" pitchFamily="2" charset="0"/>
      <p:regular r:id="rId51"/>
      <p:italic r:id="rId52"/>
    </p:embeddedFont>
    <p:embeddedFont>
      <p:font typeface="Barlow Condensed SemiBold" panose="00000706000000000000" pitchFamily="2" charset="0"/>
      <p:bold r:id="rId53"/>
      <p:boldItalic r:id="rId54"/>
    </p:embeddedFont>
    <p:embeddedFont>
      <p:font typeface="Bebas Neue" panose="020B0604020202020204" charset="0"/>
      <p:regular r:id="rId55"/>
    </p:embeddedFont>
    <p:embeddedFont>
      <p:font typeface="Lato" panose="020F0502020204030203" pitchFamily="34" charset="0"/>
      <p:regular r:id="rId56"/>
      <p:bold r:id="rId57"/>
      <p:italic r:id="rId58"/>
      <p:boldItalic r:id="rId59"/>
    </p:embeddedFont>
    <p:embeddedFont>
      <p:font typeface="Poppins" panose="000005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5C96B90-F121-4467-8F60-3121AAA07A3C}">
  <a:tblStyle styleId="{25C96B90-F121-4467-8F60-3121AAA07A3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1" d="100"/>
          <a:sy n="141" d="100"/>
        </p:scale>
        <p:origin x="85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jpeg>
</file>

<file path=ppt/media/image11.jp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jpeg>
</file>

<file path=ppt/media/image25.png>
</file>

<file path=ppt/media/image26.jpg>
</file>

<file path=ppt/media/image27.png>
</file>

<file path=ppt/media/image28.jpeg>
</file>

<file path=ppt/media/image29.jpeg>
</file>

<file path=ppt/media/image3.png>
</file>

<file path=ppt/media/image30.jpeg>
</file>

<file path=ppt/media/image31.jpeg>
</file>

<file path=ppt/media/image32.jpeg>
</file>

<file path=ppt/media/image33.png>
</file>

<file path=ppt/media/image34.png>
</file>

<file path=ppt/media/image35.png>
</file>

<file path=ppt/media/image36.png>
</file>

<file path=ppt/media/image37.jpeg>
</file>

<file path=ppt/media/image38.jpeg>
</file>

<file path=ppt/media/image39.jpeg>
</file>

<file path=ppt/media/image4.png>
</file>

<file path=ppt/media/image40.png>
</file>

<file path=ppt/media/image41.jpeg>
</file>

<file path=ppt/media/image42.jpeg>
</file>

<file path=ppt/media/image43.png>
</file>

<file path=ppt/media/image44.png>
</file>

<file path=ppt/media/image45.jpeg>
</file>

<file path=ppt/media/image46.jpeg>
</file>

<file path=ppt/media/image47.png>
</file>

<file path=ppt/media/image48.jpeg>
</file>

<file path=ppt/media/image49.png>
</file>

<file path=ppt/media/image5.png>
</file>

<file path=ppt/media/image50.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37c3b815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37c3b815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57964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877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7386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712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046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849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3399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494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876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914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007c98b03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007c98b03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136189db7a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136189db7a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136189db7a8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136189db7a8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9827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18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57390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3179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2795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895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6980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2007c98b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2007c98b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52509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0995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44864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2204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3250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14627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83812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5766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751426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88692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36189db7a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136189db7a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11376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6189db7a8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36189db7a8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97498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8"/>
        <p:cNvGrpSpPr/>
        <p:nvPr/>
      </p:nvGrpSpPr>
      <p:grpSpPr>
        <a:xfrm>
          <a:off x="0" y="0"/>
          <a:ext cx="0" cy="0"/>
          <a:chOff x="0" y="0"/>
          <a:chExt cx="0" cy="0"/>
        </a:xfrm>
      </p:grpSpPr>
      <p:sp>
        <p:nvSpPr>
          <p:cNvPr id="2269" name="Google Shape;2269;g136189db7a8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0" name="Google Shape;2270;g136189db7a8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37c3b815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37c3b815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1446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36189db7a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136189db7a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9452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36189db7a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136189db7a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4216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136189db7a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136189db7a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720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136189db7a8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136189db7a8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36189db7a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36189db7a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8" Type="http://schemas.openxmlformats.org/officeDocument/2006/relationships/hyperlink" Target="http://bit.ly/2TyoMsr" TargetMode="External"/><Relationship Id="rId3" Type="http://schemas.openxmlformats.org/officeDocument/2006/relationships/image" Target="../media/image5.png"/><Relationship Id="rId7" Type="http://schemas.openxmlformats.org/officeDocument/2006/relationships/hyperlink" Target="http://bit.ly/2Tynxth" TargetMode="External"/><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038375" y="-575875"/>
            <a:ext cx="2933700" cy="2933700"/>
          </a:xfrm>
          <a:prstGeom prst="rect">
            <a:avLst/>
          </a:prstGeom>
          <a:noFill/>
          <a:ln>
            <a:noFill/>
          </a:ln>
        </p:spPr>
      </p:pic>
      <p:pic>
        <p:nvPicPr>
          <p:cNvPr id="10" name="Google Shape;10;p2"/>
          <p:cNvPicPr preferRelativeResize="0"/>
          <p:nvPr/>
        </p:nvPicPr>
        <p:blipFill>
          <a:blip r:embed="rId3">
            <a:alphaModFix/>
          </a:blip>
          <a:stretch>
            <a:fillRect/>
          </a:stretch>
        </p:blipFill>
        <p:spPr>
          <a:xfrm>
            <a:off x="160350" y="4304075"/>
            <a:ext cx="1450075" cy="1450075"/>
          </a:xfrm>
          <a:prstGeom prst="rect">
            <a:avLst/>
          </a:prstGeom>
          <a:noFill/>
          <a:ln>
            <a:noFill/>
          </a:ln>
        </p:spPr>
      </p:pic>
      <p:pic>
        <p:nvPicPr>
          <p:cNvPr id="11" name="Google Shape;11;p2"/>
          <p:cNvPicPr preferRelativeResize="0"/>
          <p:nvPr/>
        </p:nvPicPr>
        <p:blipFill>
          <a:blip r:embed="rId4">
            <a:alphaModFix/>
          </a:blip>
          <a:stretch>
            <a:fillRect/>
          </a:stretch>
        </p:blipFill>
        <p:spPr>
          <a:xfrm>
            <a:off x="374825" y="4119025"/>
            <a:ext cx="161925" cy="161925"/>
          </a:xfrm>
          <a:prstGeom prst="rect">
            <a:avLst/>
          </a:prstGeom>
          <a:noFill/>
          <a:ln>
            <a:noFill/>
          </a:ln>
        </p:spPr>
      </p:pic>
      <p:pic>
        <p:nvPicPr>
          <p:cNvPr id="12" name="Google Shape;12;p2"/>
          <p:cNvPicPr preferRelativeResize="0"/>
          <p:nvPr/>
        </p:nvPicPr>
        <p:blipFill>
          <a:blip r:embed="rId4">
            <a:alphaModFix/>
          </a:blip>
          <a:stretch>
            <a:fillRect/>
          </a:stretch>
        </p:blipFill>
        <p:spPr>
          <a:xfrm>
            <a:off x="1109225" y="320775"/>
            <a:ext cx="161925" cy="161925"/>
          </a:xfrm>
          <a:prstGeom prst="rect">
            <a:avLst/>
          </a:prstGeom>
          <a:noFill/>
          <a:ln>
            <a:noFill/>
          </a:ln>
        </p:spPr>
      </p:pic>
      <p:sp>
        <p:nvSpPr>
          <p:cNvPr id="13" name="Google Shape;13;p2"/>
          <p:cNvSpPr txBox="1">
            <a:spLocks noGrp="1"/>
          </p:cNvSpPr>
          <p:nvPr>
            <p:ph type="ctrTitle"/>
          </p:nvPr>
        </p:nvSpPr>
        <p:spPr>
          <a:xfrm>
            <a:off x="713225" y="539500"/>
            <a:ext cx="4915800" cy="20646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2671900"/>
            <a:ext cx="3009600" cy="551100"/>
          </a:xfrm>
          <a:prstGeom prst="rect">
            <a:avLst/>
          </a:prstGeom>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extLst>
    <p:ext uri="{DCECCB84-F9BA-43D5-87BE-67443E8EF086}">
      <p15:sldGuideLst xmlns:p15="http://schemas.microsoft.com/office/powerpoint/2012/main">
        <p15:guide id="1" orient="horz" pos="1620">
          <p15:clr>
            <a:srgbClr val="FA7B17"/>
          </p15:clr>
        </p15:guide>
        <p15:guide id="2" pos="2880">
          <p15:clr>
            <a:srgbClr val="FA7B17"/>
          </p15:clr>
        </p15:guide>
        <p15:guide id="3" pos="449">
          <p15:clr>
            <a:srgbClr val="FA7B17"/>
          </p15:clr>
        </p15:guide>
        <p15:guide id="4" pos="5311">
          <p15:clr>
            <a:srgbClr val="FA7B17"/>
          </p15:clr>
        </p15:guide>
        <p15:guide id="5" orient="horz" pos="340">
          <p15:clr>
            <a:srgbClr val="FA7B17"/>
          </p15:clr>
        </p15:guide>
        <p15:guide id="6" orient="horz" pos="2897">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58"/>
        <p:cNvGrpSpPr/>
        <p:nvPr/>
      </p:nvGrpSpPr>
      <p:grpSpPr>
        <a:xfrm>
          <a:off x="0" y="0"/>
          <a:ext cx="0" cy="0"/>
          <a:chOff x="0" y="0"/>
          <a:chExt cx="0" cy="0"/>
        </a:xfrm>
      </p:grpSpPr>
      <p:pic>
        <p:nvPicPr>
          <p:cNvPr id="159" name="Google Shape;159;p15"/>
          <p:cNvPicPr preferRelativeResize="0"/>
          <p:nvPr/>
        </p:nvPicPr>
        <p:blipFill>
          <a:blip r:embed="rId2">
            <a:alphaModFix/>
          </a:blip>
          <a:stretch>
            <a:fillRect/>
          </a:stretch>
        </p:blipFill>
        <p:spPr>
          <a:xfrm flipH="1">
            <a:off x="8430775" y="3451650"/>
            <a:ext cx="2295525" cy="2295525"/>
          </a:xfrm>
          <a:prstGeom prst="rect">
            <a:avLst/>
          </a:prstGeom>
          <a:noFill/>
          <a:ln>
            <a:noFill/>
          </a:ln>
        </p:spPr>
      </p:pic>
      <p:pic>
        <p:nvPicPr>
          <p:cNvPr id="160" name="Google Shape;160;p15"/>
          <p:cNvPicPr preferRelativeResize="0"/>
          <p:nvPr/>
        </p:nvPicPr>
        <p:blipFill>
          <a:blip r:embed="rId3">
            <a:alphaModFix/>
          </a:blip>
          <a:stretch>
            <a:fillRect/>
          </a:stretch>
        </p:blipFill>
        <p:spPr>
          <a:xfrm flipH="1">
            <a:off x="-626137" y="2126175"/>
            <a:ext cx="1181400" cy="1181400"/>
          </a:xfrm>
          <a:prstGeom prst="rect">
            <a:avLst/>
          </a:prstGeom>
          <a:noFill/>
          <a:ln>
            <a:noFill/>
          </a:ln>
        </p:spPr>
      </p:pic>
      <p:pic>
        <p:nvPicPr>
          <p:cNvPr id="161" name="Google Shape;161;p15"/>
          <p:cNvPicPr preferRelativeResize="0"/>
          <p:nvPr/>
        </p:nvPicPr>
        <p:blipFill>
          <a:blip r:embed="rId4">
            <a:alphaModFix/>
          </a:blip>
          <a:stretch>
            <a:fillRect/>
          </a:stretch>
        </p:blipFill>
        <p:spPr>
          <a:xfrm>
            <a:off x="6270775" y="-2444600"/>
            <a:ext cx="3709850" cy="3709850"/>
          </a:xfrm>
          <a:prstGeom prst="rect">
            <a:avLst/>
          </a:prstGeom>
          <a:noFill/>
          <a:ln>
            <a:noFill/>
          </a:ln>
        </p:spPr>
      </p:pic>
      <p:pic>
        <p:nvPicPr>
          <p:cNvPr id="162" name="Google Shape;162;p15"/>
          <p:cNvPicPr preferRelativeResize="0"/>
          <p:nvPr/>
        </p:nvPicPr>
        <p:blipFill>
          <a:blip r:embed="rId3">
            <a:alphaModFix/>
          </a:blip>
          <a:stretch>
            <a:fillRect/>
          </a:stretch>
        </p:blipFill>
        <p:spPr>
          <a:xfrm flipH="1">
            <a:off x="2829138" y="4709350"/>
            <a:ext cx="1181400" cy="1181400"/>
          </a:xfrm>
          <a:prstGeom prst="rect">
            <a:avLst/>
          </a:prstGeom>
          <a:noFill/>
          <a:ln>
            <a:noFill/>
          </a:ln>
        </p:spPr>
      </p:pic>
      <p:pic>
        <p:nvPicPr>
          <p:cNvPr id="163" name="Google Shape;163;p15"/>
          <p:cNvPicPr preferRelativeResize="0"/>
          <p:nvPr/>
        </p:nvPicPr>
        <p:blipFill>
          <a:blip r:embed="rId5">
            <a:alphaModFix/>
          </a:blip>
          <a:stretch>
            <a:fillRect/>
          </a:stretch>
        </p:blipFill>
        <p:spPr>
          <a:xfrm>
            <a:off x="393338" y="4296150"/>
            <a:ext cx="161925" cy="161925"/>
          </a:xfrm>
          <a:prstGeom prst="rect">
            <a:avLst/>
          </a:prstGeom>
          <a:noFill/>
          <a:ln>
            <a:noFill/>
          </a:ln>
        </p:spPr>
      </p:pic>
      <p:pic>
        <p:nvPicPr>
          <p:cNvPr id="164" name="Google Shape;164;p15"/>
          <p:cNvPicPr preferRelativeResize="0"/>
          <p:nvPr/>
        </p:nvPicPr>
        <p:blipFill>
          <a:blip r:embed="rId3">
            <a:alphaModFix/>
          </a:blip>
          <a:stretch>
            <a:fillRect/>
          </a:stretch>
        </p:blipFill>
        <p:spPr>
          <a:xfrm flipH="1">
            <a:off x="6442688" y="-459525"/>
            <a:ext cx="1181400" cy="1181400"/>
          </a:xfrm>
          <a:prstGeom prst="rect">
            <a:avLst/>
          </a:prstGeom>
          <a:noFill/>
          <a:ln>
            <a:noFill/>
          </a:ln>
        </p:spPr>
      </p:pic>
      <p:pic>
        <p:nvPicPr>
          <p:cNvPr id="165" name="Google Shape;165;p15"/>
          <p:cNvPicPr preferRelativeResize="0"/>
          <p:nvPr/>
        </p:nvPicPr>
        <p:blipFill>
          <a:blip r:embed="rId5">
            <a:alphaModFix/>
          </a:blip>
          <a:stretch>
            <a:fillRect/>
          </a:stretch>
        </p:blipFill>
        <p:spPr>
          <a:xfrm>
            <a:off x="393338" y="1403525"/>
            <a:ext cx="161925" cy="161925"/>
          </a:xfrm>
          <a:prstGeom prst="rect">
            <a:avLst/>
          </a:prstGeom>
          <a:noFill/>
          <a:ln>
            <a:noFill/>
          </a:ln>
        </p:spPr>
      </p:pic>
      <p:pic>
        <p:nvPicPr>
          <p:cNvPr id="166" name="Google Shape;166;p15"/>
          <p:cNvPicPr preferRelativeResize="0"/>
          <p:nvPr/>
        </p:nvPicPr>
        <p:blipFill>
          <a:blip r:embed="rId5">
            <a:alphaModFix/>
          </a:blip>
          <a:stretch>
            <a:fillRect/>
          </a:stretch>
        </p:blipFill>
        <p:spPr>
          <a:xfrm>
            <a:off x="5439588" y="668725"/>
            <a:ext cx="161925" cy="161925"/>
          </a:xfrm>
          <a:prstGeom prst="rect">
            <a:avLst/>
          </a:prstGeom>
          <a:noFill/>
          <a:ln>
            <a:noFill/>
          </a:ln>
        </p:spPr>
      </p:pic>
      <p:pic>
        <p:nvPicPr>
          <p:cNvPr id="167" name="Google Shape;167;p15"/>
          <p:cNvPicPr preferRelativeResize="0"/>
          <p:nvPr/>
        </p:nvPicPr>
        <p:blipFill>
          <a:blip r:embed="rId5">
            <a:alphaModFix/>
          </a:blip>
          <a:stretch>
            <a:fillRect/>
          </a:stretch>
        </p:blipFill>
        <p:spPr>
          <a:xfrm>
            <a:off x="8527563" y="1565450"/>
            <a:ext cx="161925" cy="161925"/>
          </a:xfrm>
          <a:prstGeom prst="rect">
            <a:avLst/>
          </a:prstGeom>
          <a:noFill/>
          <a:ln>
            <a:noFill/>
          </a:ln>
        </p:spPr>
      </p:pic>
      <p:pic>
        <p:nvPicPr>
          <p:cNvPr id="168" name="Google Shape;168;p15"/>
          <p:cNvPicPr preferRelativeResize="0"/>
          <p:nvPr/>
        </p:nvPicPr>
        <p:blipFill>
          <a:blip r:embed="rId5">
            <a:alphaModFix/>
          </a:blip>
          <a:stretch>
            <a:fillRect/>
          </a:stretch>
        </p:blipFill>
        <p:spPr>
          <a:xfrm>
            <a:off x="7462163" y="4774325"/>
            <a:ext cx="161925" cy="161925"/>
          </a:xfrm>
          <a:prstGeom prst="rect">
            <a:avLst/>
          </a:prstGeom>
          <a:noFill/>
          <a:ln>
            <a:noFill/>
          </a:ln>
        </p:spPr>
      </p:pic>
      <p:pic>
        <p:nvPicPr>
          <p:cNvPr id="169" name="Google Shape;169;p15"/>
          <p:cNvPicPr preferRelativeResize="0"/>
          <p:nvPr/>
        </p:nvPicPr>
        <p:blipFill>
          <a:blip r:embed="rId5">
            <a:alphaModFix/>
          </a:blip>
          <a:stretch>
            <a:fillRect/>
          </a:stretch>
        </p:blipFill>
        <p:spPr>
          <a:xfrm>
            <a:off x="4643938" y="4774325"/>
            <a:ext cx="161925" cy="161925"/>
          </a:xfrm>
          <a:prstGeom prst="rect">
            <a:avLst/>
          </a:prstGeom>
          <a:noFill/>
          <a:ln>
            <a:noFill/>
          </a:ln>
        </p:spPr>
      </p:pic>
      <p:sp>
        <p:nvSpPr>
          <p:cNvPr id="170" name="Google Shape;170;p15"/>
          <p:cNvSpPr txBox="1">
            <a:spLocks noGrp="1"/>
          </p:cNvSpPr>
          <p:nvPr>
            <p:ph type="title"/>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64"/>
        <p:cNvGrpSpPr/>
        <p:nvPr/>
      </p:nvGrpSpPr>
      <p:grpSpPr>
        <a:xfrm>
          <a:off x="0" y="0"/>
          <a:ext cx="0" cy="0"/>
          <a:chOff x="0" y="0"/>
          <a:chExt cx="0" cy="0"/>
        </a:xfrm>
      </p:grpSpPr>
      <p:pic>
        <p:nvPicPr>
          <p:cNvPr id="265" name="Google Shape;265;p23"/>
          <p:cNvPicPr preferRelativeResize="0"/>
          <p:nvPr/>
        </p:nvPicPr>
        <p:blipFill>
          <a:blip r:embed="rId2">
            <a:alphaModFix/>
          </a:blip>
          <a:stretch>
            <a:fillRect/>
          </a:stretch>
        </p:blipFill>
        <p:spPr>
          <a:xfrm flipH="1">
            <a:off x="8280588" y="-290687"/>
            <a:ext cx="1181400" cy="1181400"/>
          </a:xfrm>
          <a:prstGeom prst="rect">
            <a:avLst/>
          </a:prstGeom>
          <a:noFill/>
          <a:ln>
            <a:noFill/>
          </a:ln>
        </p:spPr>
      </p:pic>
      <p:pic>
        <p:nvPicPr>
          <p:cNvPr id="266" name="Google Shape;266;p23"/>
          <p:cNvPicPr preferRelativeResize="0"/>
          <p:nvPr/>
        </p:nvPicPr>
        <p:blipFill>
          <a:blip r:embed="rId3">
            <a:alphaModFix/>
          </a:blip>
          <a:stretch>
            <a:fillRect/>
          </a:stretch>
        </p:blipFill>
        <p:spPr>
          <a:xfrm>
            <a:off x="8474050" y="3018475"/>
            <a:ext cx="3709850" cy="3709850"/>
          </a:xfrm>
          <a:prstGeom prst="rect">
            <a:avLst/>
          </a:prstGeom>
          <a:noFill/>
          <a:ln>
            <a:noFill/>
          </a:ln>
        </p:spPr>
      </p:pic>
      <p:pic>
        <p:nvPicPr>
          <p:cNvPr id="267" name="Google Shape;267;p23"/>
          <p:cNvPicPr preferRelativeResize="0"/>
          <p:nvPr/>
        </p:nvPicPr>
        <p:blipFill>
          <a:blip r:embed="rId4">
            <a:alphaModFix/>
          </a:blip>
          <a:stretch>
            <a:fillRect/>
          </a:stretch>
        </p:blipFill>
        <p:spPr>
          <a:xfrm>
            <a:off x="239788" y="728763"/>
            <a:ext cx="161925" cy="161925"/>
          </a:xfrm>
          <a:prstGeom prst="rect">
            <a:avLst/>
          </a:prstGeom>
          <a:noFill/>
          <a:ln>
            <a:noFill/>
          </a:ln>
        </p:spPr>
      </p:pic>
      <p:pic>
        <p:nvPicPr>
          <p:cNvPr id="268" name="Google Shape;268;p23"/>
          <p:cNvPicPr preferRelativeResize="0"/>
          <p:nvPr/>
        </p:nvPicPr>
        <p:blipFill>
          <a:blip r:embed="rId4">
            <a:alphaModFix/>
          </a:blip>
          <a:stretch>
            <a:fillRect/>
          </a:stretch>
        </p:blipFill>
        <p:spPr>
          <a:xfrm>
            <a:off x="6308875" y="87925"/>
            <a:ext cx="161925" cy="161925"/>
          </a:xfrm>
          <a:prstGeom prst="rect">
            <a:avLst/>
          </a:prstGeom>
          <a:noFill/>
          <a:ln>
            <a:noFill/>
          </a:ln>
        </p:spPr>
      </p:pic>
      <p:pic>
        <p:nvPicPr>
          <p:cNvPr id="269" name="Google Shape;269;p23"/>
          <p:cNvPicPr preferRelativeResize="0"/>
          <p:nvPr/>
        </p:nvPicPr>
        <p:blipFill>
          <a:blip r:embed="rId4">
            <a:alphaModFix/>
          </a:blip>
          <a:stretch>
            <a:fillRect/>
          </a:stretch>
        </p:blipFill>
        <p:spPr>
          <a:xfrm>
            <a:off x="8695875" y="1170125"/>
            <a:ext cx="161925" cy="161925"/>
          </a:xfrm>
          <a:prstGeom prst="rect">
            <a:avLst/>
          </a:prstGeom>
          <a:noFill/>
          <a:ln>
            <a:noFill/>
          </a:ln>
        </p:spPr>
      </p:pic>
      <p:pic>
        <p:nvPicPr>
          <p:cNvPr id="270" name="Google Shape;270;p23"/>
          <p:cNvPicPr preferRelativeResize="0"/>
          <p:nvPr/>
        </p:nvPicPr>
        <p:blipFill>
          <a:blip r:embed="rId2">
            <a:alphaModFix/>
          </a:blip>
          <a:stretch>
            <a:fillRect/>
          </a:stretch>
        </p:blipFill>
        <p:spPr>
          <a:xfrm flipH="1">
            <a:off x="924163" y="-583962"/>
            <a:ext cx="1181400" cy="1181400"/>
          </a:xfrm>
          <a:prstGeom prst="rect">
            <a:avLst/>
          </a:prstGeom>
          <a:noFill/>
          <a:ln>
            <a:noFill/>
          </a:ln>
        </p:spPr>
      </p:pic>
      <p:pic>
        <p:nvPicPr>
          <p:cNvPr id="271" name="Google Shape;271;p23"/>
          <p:cNvPicPr preferRelativeResize="0"/>
          <p:nvPr/>
        </p:nvPicPr>
        <p:blipFill>
          <a:blip r:embed="rId2">
            <a:alphaModFix/>
          </a:blip>
          <a:stretch>
            <a:fillRect/>
          </a:stretch>
        </p:blipFill>
        <p:spPr>
          <a:xfrm flipH="1">
            <a:off x="-468187" y="2369638"/>
            <a:ext cx="1181400" cy="1181400"/>
          </a:xfrm>
          <a:prstGeom prst="rect">
            <a:avLst/>
          </a:prstGeom>
          <a:noFill/>
          <a:ln>
            <a:noFill/>
          </a:ln>
        </p:spPr>
      </p:pic>
      <p:pic>
        <p:nvPicPr>
          <p:cNvPr id="272" name="Google Shape;272;p23"/>
          <p:cNvPicPr preferRelativeResize="0"/>
          <p:nvPr/>
        </p:nvPicPr>
        <p:blipFill>
          <a:blip r:embed="rId2">
            <a:alphaModFix/>
          </a:blip>
          <a:stretch>
            <a:fillRect/>
          </a:stretch>
        </p:blipFill>
        <p:spPr>
          <a:xfrm flipH="1">
            <a:off x="3881113" y="4282700"/>
            <a:ext cx="1181400" cy="1181400"/>
          </a:xfrm>
          <a:prstGeom prst="rect">
            <a:avLst/>
          </a:prstGeom>
          <a:noFill/>
          <a:ln>
            <a:noFill/>
          </a:ln>
        </p:spPr>
      </p:pic>
      <p:pic>
        <p:nvPicPr>
          <p:cNvPr id="273" name="Google Shape;273;p23"/>
          <p:cNvPicPr preferRelativeResize="0"/>
          <p:nvPr/>
        </p:nvPicPr>
        <p:blipFill>
          <a:blip r:embed="rId4">
            <a:alphaModFix/>
          </a:blip>
          <a:stretch>
            <a:fillRect/>
          </a:stretch>
        </p:blipFill>
        <p:spPr>
          <a:xfrm>
            <a:off x="307663" y="4282688"/>
            <a:ext cx="161925" cy="161925"/>
          </a:xfrm>
          <a:prstGeom prst="rect">
            <a:avLst/>
          </a:prstGeom>
          <a:noFill/>
          <a:ln>
            <a:noFill/>
          </a:ln>
        </p:spPr>
      </p:pic>
      <p:pic>
        <p:nvPicPr>
          <p:cNvPr id="274" name="Google Shape;274;p23"/>
          <p:cNvPicPr preferRelativeResize="0"/>
          <p:nvPr/>
        </p:nvPicPr>
        <p:blipFill>
          <a:blip r:embed="rId4">
            <a:alphaModFix/>
          </a:blip>
          <a:stretch>
            <a:fillRect/>
          </a:stretch>
        </p:blipFill>
        <p:spPr>
          <a:xfrm>
            <a:off x="5298700" y="4792438"/>
            <a:ext cx="161925" cy="161925"/>
          </a:xfrm>
          <a:prstGeom prst="rect">
            <a:avLst/>
          </a:prstGeom>
          <a:noFill/>
          <a:ln>
            <a:noFill/>
          </a:ln>
        </p:spPr>
      </p:pic>
      <p:sp>
        <p:nvSpPr>
          <p:cNvPr id="275" name="Google Shape;275;p23"/>
          <p:cNvSpPr txBox="1">
            <a:spLocks noGrp="1"/>
          </p:cNvSpPr>
          <p:nvPr>
            <p:ph type="title"/>
          </p:nvPr>
        </p:nvSpPr>
        <p:spPr>
          <a:xfrm>
            <a:off x="6127753" y="3323002"/>
            <a:ext cx="1965600" cy="273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6" name="Google Shape;276;p23"/>
          <p:cNvSpPr txBox="1">
            <a:spLocks noGrp="1"/>
          </p:cNvSpPr>
          <p:nvPr>
            <p:ph type="subTitle" idx="1"/>
          </p:nvPr>
        </p:nvSpPr>
        <p:spPr>
          <a:xfrm>
            <a:off x="6127750" y="3690150"/>
            <a:ext cx="1965300" cy="6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3"/>
          <p:cNvSpPr txBox="1">
            <a:spLocks noGrp="1"/>
          </p:cNvSpPr>
          <p:nvPr>
            <p:ph type="title" idx="2"/>
          </p:nvPr>
        </p:nvSpPr>
        <p:spPr>
          <a:xfrm>
            <a:off x="2124478" y="3323002"/>
            <a:ext cx="1902000" cy="273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8" name="Google Shape;278;p23"/>
          <p:cNvSpPr txBox="1">
            <a:spLocks noGrp="1"/>
          </p:cNvSpPr>
          <p:nvPr>
            <p:ph type="subTitle" idx="3"/>
          </p:nvPr>
        </p:nvSpPr>
        <p:spPr>
          <a:xfrm>
            <a:off x="2124475" y="3690150"/>
            <a:ext cx="1901700" cy="6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3"/>
          <p:cNvSpPr txBox="1">
            <a:spLocks noGrp="1"/>
          </p:cNvSpPr>
          <p:nvPr>
            <p:ph type="title" idx="4"/>
          </p:nvPr>
        </p:nvSpPr>
        <p:spPr>
          <a:xfrm>
            <a:off x="2124478" y="1649775"/>
            <a:ext cx="1902000" cy="273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 name="Google Shape;280;p23"/>
          <p:cNvSpPr txBox="1">
            <a:spLocks noGrp="1"/>
          </p:cNvSpPr>
          <p:nvPr>
            <p:ph type="subTitle" idx="5"/>
          </p:nvPr>
        </p:nvSpPr>
        <p:spPr>
          <a:xfrm>
            <a:off x="2124475" y="2016949"/>
            <a:ext cx="1901700" cy="6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3"/>
          <p:cNvSpPr txBox="1">
            <a:spLocks noGrp="1"/>
          </p:cNvSpPr>
          <p:nvPr>
            <p:ph type="title" idx="6"/>
          </p:nvPr>
        </p:nvSpPr>
        <p:spPr>
          <a:xfrm>
            <a:off x="6127753" y="1649775"/>
            <a:ext cx="1965600" cy="273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2" name="Google Shape;282;p23"/>
          <p:cNvSpPr txBox="1">
            <a:spLocks noGrp="1"/>
          </p:cNvSpPr>
          <p:nvPr>
            <p:ph type="subTitle" idx="7"/>
          </p:nvPr>
        </p:nvSpPr>
        <p:spPr>
          <a:xfrm>
            <a:off x="6127750" y="2016949"/>
            <a:ext cx="1965300" cy="6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3" name="Google Shape;283;p23"/>
          <p:cNvSpPr txBox="1">
            <a:spLocks noGrp="1"/>
          </p:cNvSpPr>
          <p:nvPr>
            <p:ph type="title" idx="8"/>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10"/>
        <p:cNvGrpSpPr/>
        <p:nvPr/>
      </p:nvGrpSpPr>
      <p:grpSpPr>
        <a:xfrm>
          <a:off x="0" y="0"/>
          <a:ext cx="0" cy="0"/>
          <a:chOff x="0" y="0"/>
          <a:chExt cx="0" cy="0"/>
        </a:xfrm>
      </p:grpSpPr>
      <p:pic>
        <p:nvPicPr>
          <p:cNvPr id="311" name="Google Shape;311;p25"/>
          <p:cNvPicPr preferRelativeResize="0"/>
          <p:nvPr/>
        </p:nvPicPr>
        <p:blipFill rotWithShape="1">
          <a:blip r:embed="rId2">
            <a:alphaModFix/>
          </a:blip>
          <a:srcRect l="1240" r="4053"/>
          <a:stretch/>
        </p:blipFill>
        <p:spPr>
          <a:xfrm>
            <a:off x="4042050" y="1558075"/>
            <a:ext cx="5101952" cy="3585426"/>
          </a:xfrm>
          <a:prstGeom prst="rect">
            <a:avLst/>
          </a:prstGeom>
          <a:noFill/>
          <a:ln>
            <a:noFill/>
          </a:ln>
        </p:spPr>
      </p:pic>
      <p:sp>
        <p:nvSpPr>
          <p:cNvPr id="312" name="Google Shape;312;p25"/>
          <p:cNvSpPr/>
          <p:nvPr/>
        </p:nvSpPr>
        <p:spPr>
          <a:xfrm flipH="1">
            <a:off x="3855975" y="1474450"/>
            <a:ext cx="951900" cy="36690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rot="5398348" flipH="1">
            <a:off x="6199950" y="-872125"/>
            <a:ext cx="624300" cy="52686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4" name="Google Shape;314;p25"/>
          <p:cNvPicPr preferRelativeResize="0"/>
          <p:nvPr/>
        </p:nvPicPr>
        <p:blipFill>
          <a:blip r:embed="rId3">
            <a:alphaModFix/>
          </a:blip>
          <a:stretch>
            <a:fillRect/>
          </a:stretch>
        </p:blipFill>
        <p:spPr>
          <a:xfrm>
            <a:off x="5163650" y="-822787"/>
            <a:ext cx="3709850" cy="3709850"/>
          </a:xfrm>
          <a:prstGeom prst="rect">
            <a:avLst/>
          </a:prstGeom>
          <a:noFill/>
          <a:ln>
            <a:noFill/>
          </a:ln>
        </p:spPr>
      </p:pic>
      <p:pic>
        <p:nvPicPr>
          <p:cNvPr id="315" name="Google Shape;315;p25"/>
          <p:cNvPicPr preferRelativeResize="0"/>
          <p:nvPr/>
        </p:nvPicPr>
        <p:blipFill>
          <a:blip r:embed="rId4">
            <a:alphaModFix/>
          </a:blip>
          <a:stretch>
            <a:fillRect/>
          </a:stretch>
        </p:blipFill>
        <p:spPr>
          <a:xfrm flipH="1">
            <a:off x="4935038" y="-822775"/>
            <a:ext cx="2295525" cy="2295525"/>
          </a:xfrm>
          <a:prstGeom prst="rect">
            <a:avLst/>
          </a:prstGeom>
          <a:noFill/>
          <a:ln>
            <a:noFill/>
          </a:ln>
        </p:spPr>
      </p:pic>
      <p:pic>
        <p:nvPicPr>
          <p:cNvPr id="316" name="Google Shape;316;p25"/>
          <p:cNvPicPr preferRelativeResize="0"/>
          <p:nvPr/>
        </p:nvPicPr>
        <p:blipFill>
          <a:blip r:embed="rId5">
            <a:alphaModFix/>
          </a:blip>
          <a:stretch>
            <a:fillRect/>
          </a:stretch>
        </p:blipFill>
        <p:spPr>
          <a:xfrm flipH="1">
            <a:off x="8644888" y="441437"/>
            <a:ext cx="1181400" cy="1181400"/>
          </a:xfrm>
          <a:prstGeom prst="rect">
            <a:avLst/>
          </a:prstGeom>
          <a:noFill/>
          <a:ln>
            <a:noFill/>
          </a:ln>
        </p:spPr>
      </p:pic>
      <p:pic>
        <p:nvPicPr>
          <p:cNvPr id="317" name="Google Shape;317;p25"/>
          <p:cNvPicPr preferRelativeResize="0"/>
          <p:nvPr/>
        </p:nvPicPr>
        <p:blipFill>
          <a:blip r:embed="rId6">
            <a:alphaModFix/>
          </a:blip>
          <a:stretch>
            <a:fillRect/>
          </a:stretch>
        </p:blipFill>
        <p:spPr>
          <a:xfrm>
            <a:off x="238175" y="3637063"/>
            <a:ext cx="161925" cy="161925"/>
          </a:xfrm>
          <a:prstGeom prst="rect">
            <a:avLst/>
          </a:prstGeom>
          <a:noFill/>
          <a:ln>
            <a:noFill/>
          </a:ln>
        </p:spPr>
      </p:pic>
      <p:pic>
        <p:nvPicPr>
          <p:cNvPr id="318" name="Google Shape;318;p25"/>
          <p:cNvPicPr preferRelativeResize="0"/>
          <p:nvPr/>
        </p:nvPicPr>
        <p:blipFill>
          <a:blip r:embed="rId5">
            <a:alphaModFix/>
          </a:blip>
          <a:stretch>
            <a:fillRect/>
          </a:stretch>
        </p:blipFill>
        <p:spPr>
          <a:xfrm flipH="1">
            <a:off x="-358562" y="4403713"/>
            <a:ext cx="1181400" cy="1181400"/>
          </a:xfrm>
          <a:prstGeom prst="rect">
            <a:avLst/>
          </a:prstGeom>
          <a:noFill/>
          <a:ln>
            <a:noFill/>
          </a:ln>
        </p:spPr>
      </p:pic>
      <p:pic>
        <p:nvPicPr>
          <p:cNvPr id="319" name="Google Shape;319;p25"/>
          <p:cNvPicPr preferRelativeResize="0"/>
          <p:nvPr/>
        </p:nvPicPr>
        <p:blipFill>
          <a:blip r:embed="rId5">
            <a:alphaModFix/>
          </a:blip>
          <a:stretch>
            <a:fillRect/>
          </a:stretch>
        </p:blipFill>
        <p:spPr>
          <a:xfrm flipH="1">
            <a:off x="-600387" y="539488"/>
            <a:ext cx="1181400" cy="1181400"/>
          </a:xfrm>
          <a:prstGeom prst="rect">
            <a:avLst/>
          </a:prstGeom>
          <a:noFill/>
          <a:ln>
            <a:noFill/>
          </a:ln>
        </p:spPr>
      </p:pic>
      <p:pic>
        <p:nvPicPr>
          <p:cNvPr id="320" name="Google Shape;320;p25"/>
          <p:cNvPicPr preferRelativeResize="0"/>
          <p:nvPr/>
        </p:nvPicPr>
        <p:blipFill>
          <a:blip r:embed="rId6">
            <a:alphaModFix/>
          </a:blip>
          <a:stretch>
            <a:fillRect/>
          </a:stretch>
        </p:blipFill>
        <p:spPr>
          <a:xfrm>
            <a:off x="945050" y="167738"/>
            <a:ext cx="161925" cy="161925"/>
          </a:xfrm>
          <a:prstGeom prst="rect">
            <a:avLst/>
          </a:prstGeom>
          <a:noFill/>
          <a:ln>
            <a:noFill/>
          </a:ln>
        </p:spPr>
      </p:pic>
      <p:pic>
        <p:nvPicPr>
          <p:cNvPr id="321" name="Google Shape;321;p25"/>
          <p:cNvPicPr preferRelativeResize="0"/>
          <p:nvPr/>
        </p:nvPicPr>
        <p:blipFill>
          <a:blip r:embed="rId6">
            <a:alphaModFix/>
          </a:blip>
          <a:stretch>
            <a:fillRect/>
          </a:stretch>
        </p:blipFill>
        <p:spPr>
          <a:xfrm>
            <a:off x="4181850" y="167738"/>
            <a:ext cx="161925" cy="161925"/>
          </a:xfrm>
          <a:prstGeom prst="rect">
            <a:avLst/>
          </a:prstGeom>
          <a:noFill/>
          <a:ln>
            <a:noFill/>
          </a:ln>
        </p:spPr>
      </p:pic>
      <p:pic>
        <p:nvPicPr>
          <p:cNvPr id="322" name="Google Shape;322;p25"/>
          <p:cNvPicPr preferRelativeResize="0"/>
          <p:nvPr/>
        </p:nvPicPr>
        <p:blipFill>
          <a:blip r:embed="rId6">
            <a:alphaModFix/>
          </a:blip>
          <a:stretch>
            <a:fillRect/>
          </a:stretch>
        </p:blipFill>
        <p:spPr>
          <a:xfrm>
            <a:off x="8032500" y="1135063"/>
            <a:ext cx="161925" cy="161925"/>
          </a:xfrm>
          <a:prstGeom prst="rect">
            <a:avLst/>
          </a:prstGeom>
          <a:noFill/>
          <a:ln>
            <a:noFill/>
          </a:ln>
        </p:spPr>
      </p:pic>
      <p:pic>
        <p:nvPicPr>
          <p:cNvPr id="323" name="Google Shape;323;p25"/>
          <p:cNvPicPr preferRelativeResize="0"/>
          <p:nvPr/>
        </p:nvPicPr>
        <p:blipFill>
          <a:blip r:embed="rId6">
            <a:alphaModFix/>
          </a:blip>
          <a:stretch>
            <a:fillRect/>
          </a:stretch>
        </p:blipFill>
        <p:spPr>
          <a:xfrm>
            <a:off x="6767550" y="3144088"/>
            <a:ext cx="161925" cy="161925"/>
          </a:xfrm>
          <a:prstGeom prst="rect">
            <a:avLst/>
          </a:prstGeom>
          <a:noFill/>
          <a:ln>
            <a:noFill/>
          </a:ln>
        </p:spPr>
      </p:pic>
      <p:pic>
        <p:nvPicPr>
          <p:cNvPr id="324" name="Google Shape;324;p25"/>
          <p:cNvPicPr preferRelativeResize="0"/>
          <p:nvPr/>
        </p:nvPicPr>
        <p:blipFill>
          <a:blip r:embed="rId6">
            <a:alphaModFix/>
          </a:blip>
          <a:stretch>
            <a:fillRect/>
          </a:stretch>
        </p:blipFill>
        <p:spPr>
          <a:xfrm>
            <a:off x="4181850" y="4349475"/>
            <a:ext cx="161925" cy="161925"/>
          </a:xfrm>
          <a:prstGeom prst="rect">
            <a:avLst/>
          </a:prstGeom>
          <a:noFill/>
          <a:ln>
            <a:noFill/>
          </a:ln>
        </p:spPr>
      </p:pic>
      <p:sp>
        <p:nvSpPr>
          <p:cNvPr id="325" name="Google Shape;325;p25"/>
          <p:cNvSpPr txBox="1">
            <a:spLocks noGrp="1"/>
          </p:cNvSpPr>
          <p:nvPr>
            <p:ph type="ctrTitle"/>
          </p:nvPr>
        </p:nvSpPr>
        <p:spPr>
          <a:xfrm>
            <a:off x="715675" y="448750"/>
            <a:ext cx="3903900" cy="102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26" name="Google Shape;326;p25"/>
          <p:cNvSpPr txBox="1">
            <a:spLocks noGrp="1"/>
          </p:cNvSpPr>
          <p:nvPr>
            <p:ph type="subTitle" idx="1"/>
          </p:nvPr>
        </p:nvSpPr>
        <p:spPr>
          <a:xfrm>
            <a:off x="715675" y="1546050"/>
            <a:ext cx="3552600" cy="102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27" name="Google Shape;327;p25"/>
          <p:cNvSpPr txBox="1">
            <a:spLocks noGrp="1"/>
          </p:cNvSpPr>
          <p:nvPr>
            <p:ph type="subTitle" idx="2"/>
          </p:nvPr>
        </p:nvSpPr>
        <p:spPr>
          <a:xfrm>
            <a:off x="715675" y="4327700"/>
            <a:ext cx="3552600" cy="20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28" name="Google Shape;328;p25"/>
          <p:cNvSpPr txBox="1"/>
          <p:nvPr/>
        </p:nvSpPr>
        <p:spPr>
          <a:xfrm>
            <a:off x="718100" y="3657750"/>
            <a:ext cx="3552600" cy="50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a:solidFill>
                  <a:schemeClr val="accent6"/>
                </a:solidFill>
                <a:latin typeface="Lato"/>
                <a:ea typeface="Lato"/>
                <a:cs typeface="Lato"/>
                <a:sym typeface="Lato"/>
              </a:rPr>
              <a:t>CREDITS: This presentation template was created by </a:t>
            </a:r>
            <a:r>
              <a:rPr lang="en" sz="1200" b="1">
                <a:solidFill>
                  <a:schemeClr val="accent6"/>
                </a:solidFill>
                <a:uFill>
                  <a:noFill/>
                </a:uFill>
                <a:latin typeface="Lato"/>
                <a:ea typeface="Lato"/>
                <a:cs typeface="Lato"/>
                <a:sym typeface="Lato"/>
                <a:hlinkClick r:id="rId7">
                  <a:extLst>
                    <a:ext uri="{A12FA001-AC4F-418D-AE19-62706E023703}">
                      <ahyp:hlinkClr xmlns:ahyp="http://schemas.microsoft.com/office/drawing/2018/hyperlinkcolor" val="tx"/>
                    </a:ext>
                  </a:extLst>
                </a:hlinkClick>
              </a:rPr>
              <a:t>Slidesgo</a:t>
            </a:r>
            <a:r>
              <a:rPr lang="en" sz="1200">
                <a:solidFill>
                  <a:schemeClr val="accent6"/>
                </a:solidFill>
                <a:latin typeface="Lato"/>
                <a:ea typeface="Lato"/>
                <a:cs typeface="Lato"/>
                <a:sym typeface="Lato"/>
              </a:rPr>
              <a:t>, including icons by </a:t>
            </a:r>
            <a:r>
              <a:rPr lang="en" sz="1200" b="1">
                <a:solidFill>
                  <a:schemeClr val="accent6"/>
                </a:solidFill>
                <a:uFill>
                  <a:noFill/>
                </a:uFill>
                <a:latin typeface="Lato"/>
                <a:ea typeface="Lato"/>
                <a:cs typeface="Lato"/>
                <a:sym typeface="Lato"/>
                <a:hlinkClick r:id="rId8">
                  <a:extLst>
                    <a:ext uri="{A12FA001-AC4F-418D-AE19-62706E023703}">
                      <ahyp:hlinkClr xmlns:ahyp="http://schemas.microsoft.com/office/drawing/2018/hyperlinkcolor" val="tx"/>
                    </a:ext>
                  </a:extLst>
                </a:hlinkClick>
              </a:rPr>
              <a:t>Flaticon</a:t>
            </a:r>
            <a:r>
              <a:rPr lang="en" sz="1200">
                <a:solidFill>
                  <a:schemeClr val="accent6"/>
                </a:solidFill>
                <a:latin typeface="Lato"/>
                <a:ea typeface="Lato"/>
                <a:cs typeface="Lato"/>
                <a:sym typeface="Lato"/>
              </a:rPr>
              <a:t> and infographics &amp; images by </a:t>
            </a:r>
            <a:r>
              <a:rPr lang="en" sz="1200" b="1">
                <a:solidFill>
                  <a:schemeClr val="accent6"/>
                </a:solidFill>
                <a:uFill>
                  <a:noFill/>
                </a:uFill>
                <a:latin typeface="Lato"/>
                <a:ea typeface="Lato"/>
                <a:cs typeface="Lato"/>
                <a:sym typeface="Lato"/>
                <a:hlinkClick r:id="rId9">
                  <a:extLst>
                    <a:ext uri="{A12FA001-AC4F-418D-AE19-62706E023703}">
                      <ahyp:hlinkClr xmlns:ahyp="http://schemas.microsoft.com/office/drawing/2018/hyperlinkcolor" val="tx"/>
                    </a:ext>
                  </a:extLst>
                </a:hlinkClick>
              </a:rPr>
              <a:t>Freepik</a:t>
            </a:r>
            <a:endParaRPr sz="1200" b="1">
              <a:solidFill>
                <a:schemeClr val="accent6"/>
              </a:solidFill>
              <a:highlight>
                <a:srgbClr val="DFDEFC"/>
              </a:highlight>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347"/>
        <p:cNvGrpSpPr/>
        <p:nvPr/>
      </p:nvGrpSpPr>
      <p:grpSpPr>
        <a:xfrm>
          <a:off x="0" y="0"/>
          <a:ext cx="0" cy="0"/>
          <a:chOff x="0" y="0"/>
          <a:chExt cx="0" cy="0"/>
        </a:xfrm>
      </p:grpSpPr>
      <p:pic>
        <p:nvPicPr>
          <p:cNvPr id="348" name="Google Shape;348;p27"/>
          <p:cNvPicPr preferRelativeResize="0"/>
          <p:nvPr/>
        </p:nvPicPr>
        <p:blipFill>
          <a:blip r:embed="rId2">
            <a:alphaModFix/>
          </a:blip>
          <a:stretch>
            <a:fillRect/>
          </a:stretch>
        </p:blipFill>
        <p:spPr>
          <a:xfrm>
            <a:off x="6575850" y="-2167237"/>
            <a:ext cx="3709850" cy="3709850"/>
          </a:xfrm>
          <a:prstGeom prst="rect">
            <a:avLst/>
          </a:prstGeom>
          <a:noFill/>
          <a:ln>
            <a:noFill/>
          </a:ln>
        </p:spPr>
      </p:pic>
      <p:pic>
        <p:nvPicPr>
          <p:cNvPr id="349" name="Google Shape;349;p27"/>
          <p:cNvPicPr preferRelativeResize="0"/>
          <p:nvPr/>
        </p:nvPicPr>
        <p:blipFill>
          <a:blip r:embed="rId3">
            <a:alphaModFix/>
          </a:blip>
          <a:stretch>
            <a:fillRect/>
          </a:stretch>
        </p:blipFill>
        <p:spPr>
          <a:xfrm flipH="1">
            <a:off x="-81750" y="189700"/>
            <a:ext cx="1181400" cy="1181400"/>
          </a:xfrm>
          <a:prstGeom prst="rect">
            <a:avLst/>
          </a:prstGeom>
          <a:noFill/>
          <a:ln>
            <a:noFill/>
          </a:ln>
        </p:spPr>
      </p:pic>
      <p:pic>
        <p:nvPicPr>
          <p:cNvPr id="350" name="Google Shape;350;p27"/>
          <p:cNvPicPr preferRelativeResize="0"/>
          <p:nvPr/>
        </p:nvPicPr>
        <p:blipFill>
          <a:blip r:embed="rId3">
            <a:alphaModFix/>
          </a:blip>
          <a:stretch>
            <a:fillRect/>
          </a:stretch>
        </p:blipFill>
        <p:spPr>
          <a:xfrm flipH="1">
            <a:off x="5878563" y="-320037"/>
            <a:ext cx="1181400" cy="1181400"/>
          </a:xfrm>
          <a:prstGeom prst="rect">
            <a:avLst/>
          </a:prstGeom>
          <a:noFill/>
          <a:ln>
            <a:noFill/>
          </a:ln>
        </p:spPr>
      </p:pic>
      <p:pic>
        <p:nvPicPr>
          <p:cNvPr id="351" name="Google Shape;351;p27"/>
          <p:cNvPicPr preferRelativeResize="0"/>
          <p:nvPr/>
        </p:nvPicPr>
        <p:blipFill>
          <a:blip r:embed="rId4">
            <a:alphaModFix/>
          </a:blip>
          <a:stretch>
            <a:fillRect/>
          </a:stretch>
        </p:blipFill>
        <p:spPr>
          <a:xfrm>
            <a:off x="266063" y="4103750"/>
            <a:ext cx="161925" cy="161925"/>
          </a:xfrm>
          <a:prstGeom prst="rect">
            <a:avLst/>
          </a:prstGeom>
          <a:noFill/>
          <a:ln>
            <a:noFill/>
          </a:ln>
        </p:spPr>
      </p:pic>
      <p:pic>
        <p:nvPicPr>
          <p:cNvPr id="352" name="Google Shape;352;p27"/>
          <p:cNvPicPr preferRelativeResize="0"/>
          <p:nvPr/>
        </p:nvPicPr>
        <p:blipFill>
          <a:blip r:embed="rId5">
            <a:alphaModFix/>
          </a:blip>
          <a:stretch>
            <a:fillRect/>
          </a:stretch>
        </p:blipFill>
        <p:spPr>
          <a:xfrm flipH="1">
            <a:off x="6316875" y="4103750"/>
            <a:ext cx="2295525" cy="2295525"/>
          </a:xfrm>
          <a:prstGeom prst="rect">
            <a:avLst/>
          </a:prstGeom>
          <a:noFill/>
          <a:ln>
            <a:noFill/>
          </a:ln>
        </p:spPr>
      </p:pic>
      <p:pic>
        <p:nvPicPr>
          <p:cNvPr id="353" name="Google Shape;353;p27"/>
          <p:cNvPicPr preferRelativeResize="0"/>
          <p:nvPr/>
        </p:nvPicPr>
        <p:blipFill>
          <a:blip r:embed="rId3">
            <a:alphaModFix/>
          </a:blip>
          <a:stretch>
            <a:fillRect/>
          </a:stretch>
        </p:blipFill>
        <p:spPr>
          <a:xfrm flipH="1">
            <a:off x="1006213" y="4390738"/>
            <a:ext cx="1181400" cy="1181400"/>
          </a:xfrm>
          <a:prstGeom prst="rect">
            <a:avLst/>
          </a:prstGeom>
          <a:noFill/>
          <a:ln>
            <a:noFill/>
          </a:ln>
        </p:spPr>
      </p:pic>
      <p:pic>
        <p:nvPicPr>
          <p:cNvPr id="354" name="Google Shape;354;p27"/>
          <p:cNvPicPr preferRelativeResize="0"/>
          <p:nvPr/>
        </p:nvPicPr>
        <p:blipFill>
          <a:blip r:embed="rId4">
            <a:alphaModFix/>
          </a:blip>
          <a:stretch>
            <a:fillRect/>
          </a:stretch>
        </p:blipFill>
        <p:spPr>
          <a:xfrm>
            <a:off x="3908850" y="4660825"/>
            <a:ext cx="161925" cy="161925"/>
          </a:xfrm>
          <a:prstGeom prst="rect">
            <a:avLst/>
          </a:prstGeom>
          <a:noFill/>
          <a:ln>
            <a:noFill/>
          </a:ln>
        </p:spPr>
      </p:pic>
      <p:pic>
        <p:nvPicPr>
          <p:cNvPr id="355" name="Google Shape;355;p27"/>
          <p:cNvPicPr preferRelativeResize="0"/>
          <p:nvPr/>
        </p:nvPicPr>
        <p:blipFill>
          <a:blip r:embed="rId4">
            <a:alphaModFix/>
          </a:blip>
          <a:stretch>
            <a:fillRect/>
          </a:stretch>
        </p:blipFill>
        <p:spPr>
          <a:xfrm>
            <a:off x="8155200" y="1282600"/>
            <a:ext cx="161925" cy="161925"/>
          </a:xfrm>
          <a:prstGeom prst="rect">
            <a:avLst/>
          </a:prstGeom>
          <a:noFill/>
          <a:ln>
            <a:noFill/>
          </a:ln>
        </p:spPr>
      </p:pic>
      <p:pic>
        <p:nvPicPr>
          <p:cNvPr id="356" name="Google Shape;356;p27"/>
          <p:cNvPicPr preferRelativeResize="0"/>
          <p:nvPr/>
        </p:nvPicPr>
        <p:blipFill>
          <a:blip r:embed="rId4">
            <a:alphaModFix/>
          </a:blip>
          <a:stretch>
            <a:fillRect/>
          </a:stretch>
        </p:blipFill>
        <p:spPr>
          <a:xfrm>
            <a:off x="3385925" y="189700"/>
            <a:ext cx="161925" cy="161925"/>
          </a:xfrm>
          <a:prstGeom prst="rect">
            <a:avLst/>
          </a:prstGeom>
          <a:noFill/>
          <a:ln>
            <a:noFill/>
          </a:ln>
        </p:spPr>
      </p:pic>
      <p:pic>
        <p:nvPicPr>
          <p:cNvPr id="357" name="Google Shape;357;p27"/>
          <p:cNvPicPr preferRelativeResize="0"/>
          <p:nvPr/>
        </p:nvPicPr>
        <p:blipFill>
          <a:blip r:embed="rId4">
            <a:alphaModFix/>
          </a:blip>
          <a:stretch>
            <a:fillRect/>
          </a:stretch>
        </p:blipFill>
        <p:spPr>
          <a:xfrm>
            <a:off x="428000" y="2409825"/>
            <a:ext cx="161925" cy="161925"/>
          </a:xfrm>
          <a:prstGeom prst="rect">
            <a:avLst/>
          </a:prstGeom>
          <a:noFill/>
          <a:ln>
            <a:noFill/>
          </a:ln>
        </p:spPr>
      </p:pic>
      <p:pic>
        <p:nvPicPr>
          <p:cNvPr id="358" name="Google Shape;358;p27"/>
          <p:cNvPicPr preferRelativeResize="0"/>
          <p:nvPr/>
        </p:nvPicPr>
        <p:blipFill>
          <a:blip r:embed="rId4">
            <a:alphaModFix/>
          </a:blip>
          <a:stretch>
            <a:fillRect/>
          </a:stretch>
        </p:blipFill>
        <p:spPr>
          <a:xfrm>
            <a:off x="8612388" y="3126900"/>
            <a:ext cx="161925" cy="1619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flipH="1">
            <a:off x="-434537" y="-823450"/>
            <a:ext cx="2295525" cy="2295525"/>
          </a:xfrm>
          <a:prstGeom prst="rect">
            <a:avLst/>
          </a:prstGeom>
          <a:noFill/>
          <a:ln>
            <a:noFill/>
          </a:ln>
        </p:spPr>
      </p:pic>
      <p:pic>
        <p:nvPicPr>
          <p:cNvPr id="17" name="Google Shape;17;p3"/>
          <p:cNvPicPr preferRelativeResize="0"/>
          <p:nvPr/>
        </p:nvPicPr>
        <p:blipFill>
          <a:blip r:embed="rId3">
            <a:alphaModFix/>
          </a:blip>
          <a:stretch>
            <a:fillRect/>
          </a:stretch>
        </p:blipFill>
        <p:spPr>
          <a:xfrm flipH="1">
            <a:off x="-688512" y="3100100"/>
            <a:ext cx="1181400" cy="1181400"/>
          </a:xfrm>
          <a:prstGeom prst="rect">
            <a:avLst/>
          </a:prstGeom>
          <a:noFill/>
          <a:ln>
            <a:noFill/>
          </a:ln>
        </p:spPr>
      </p:pic>
      <p:pic>
        <p:nvPicPr>
          <p:cNvPr id="18" name="Google Shape;18;p3"/>
          <p:cNvPicPr preferRelativeResize="0"/>
          <p:nvPr/>
        </p:nvPicPr>
        <p:blipFill>
          <a:blip r:embed="rId4">
            <a:alphaModFix/>
          </a:blip>
          <a:stretch>
            <a:fillRect/>
          </a:stretch>
        </p:blipFill>
        <p:spPr>
          <a:xfrm>
            <a:off x="2441775" y="243350"/>
            <a:ext cx="161925" cy="161925"/>
          </a:xfrm>
          <a:prstGeom prst="rect">
            <a:avLst/>
          </a:prstGeom>
          <a:noFill/>
          <a:ln>
            <a:noFill/>
          </a:ln>
        </p:spPr>
      </p:pic>
      <p:pic>
        <p:nvPicPr>
          <p:cNvPr id="19" name="Google Shape;19;p3"/>
          <p:cNvPicPr preferRelativeResize="0"/>
          <p:nvPr/>
        </p:nvPicPr>
        <p:blipFill>
          <a:blip r:embed="rId4">
            <a:alphaModFix/>
          </a:blip>
          <a:stretch>
            <a:fillRect/>
          </a:stretch>
        </p:blipFill>
        <p:spPr>
          <a:xfrm>
            <a:off x="395550" y="1930250"/>
            <a:ext cx="161925" cy="161925"/>
          </a:xfrm>
          <a:prstGeom prst="rect">
            <a:avLst/>
          </a:prstGeom>
          <a:noFill/>
          <a:ln>
            <a:noFill/>
          </a:ln>
        </p:spPr>
      </p:pic>
      <p:pic>
        <p:nvPicPr>
          <p:cNvPr id="20" name="Google Shape;20;p3"/>
          <p:cNvPicPr preferRelativeResize="0"/>
          <p:nvPr/>
        </p:nvPicPr>
        <p:blipFill>
          <a:blip r:embed="rId4">
            <a:alphaModFix/>
          </a:blip>
          <a:stretch>
            <a:fillRect/>
          </a:stretch>
        </p:blipFill>
        <p:spPr>
          <a:xfrm>
            <a:off x="1222650" y="4548425"/>
            <a:ext cx="161925" cy="161925"/>
          </a:xfrm>
          <a:prstGeom prst="rect">
            <a:avLst/>
          </a:prstGeom>
          <a:noFill/>
          <a:ln>
            <a:noFill/>
          </a:ln>
        </p:spPr>
      </p:pic>
      <p:sp>
        <p:nvSpPr>
          <p:cNvPr id="21" name="Google Shape;21;p3"/>
          <p:cNvSpPr txBox="1">
            <a:spLocks noGrp="1"/>
          </p:cNvSpPr>
          <p:nvPr>
            <p:ph type="title"/>
          </p:nvPr>
        </p:nvSpPr>
        <p:spPr>
          <a:xfrm flipH="1">
            <a:off x="713050" y="2381150"/>
            <a:ext cx="3970800" cy="8418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flipH="1">
            <a:off x="2022550" y="1263871"/>
            <a:ext cx="1351800" cy="6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flipH="1">
            <a:off x="713050" y="3222950"/>
            <a:ext cx="3970800" cy="51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pic>
        <p:nvPicPr>
          <p:cNvPr id="25" name="Google Shape;25;p4"/>
          <p:cNvPicPr preferRelativeResize="0"/>
          <p:nvPr/>
        </p:nvPicPr>
        <p:blipFill>
          <a:blip r:embed="rId2">
            <a:alphaModFix/>
          </a:blip>
          <a:stretch>
            <a:fillRect/>
          </a:stretch>
        </p:blipFill>
        <p:spPr>
          <a:xfrm>
            <a:off x="5434150" y="3922788"/>
            <a:ext cx="3709850" cy="3709850"/>
          </a:xfrm>
          <a:prstGeom prst="rect">
            <a:avLst/>
          </a:prstGeom>
          <a:noFill/>
          <a:ln>
            <a:noFill/>
          </a:ln>
        </p:spPr>
      </p:pic>
      <p:pic>
        <p:nvPicPr>
          <p:cNvPr id="26" name="Google Shape;26;p4"/>
          <p:cNvPicPr preferRelativeResize="0"/>
          <p:nvPr/>
        </p:nvPicPr>
        <p:blipFill>
          <a:blip r:embed="rId3">
            <a:alphaModFix/>
          </a:blip>
          <a:stretch>
            <a:fillRect/>
          </a:stretch>
        </p:blipFill>
        <p:spPr>
          <a:xfrm flipH="1">
            <a:off x="4657038" y="-583975"/>
            <a:ext cx="1181400" cy="1181400"/>
          </a:xfrm>
          <a:prstGeom prst="rect">
            <a:avLst/>
          </a:prstGeom>
          <a:noFill/>
          <a:ln>
            <a:noFill/>
          </a:ln>
        </p:spPr>
      </p:pic>
      <p:pic>
        <p:nvPicPr>
          <p:cNvPr id="27" name="Google Shape;27;p4"/>
          <p:cNvPicPr preferRelativeResize="0"/>
          <p:nvPr/>
        </p:nvPicPr>
        <p:blipFill>
          <a:blip r:embed="rId4">
            <a:alphaModFix/>
          </a:blip>
          <a:stretch>
            <a:fillRect/>
          </a:stretch>
        </p:blipFill>
        <p:spPr>
          <a:xfrm flipH="1">
            <a:off x="-1127237" y="3669800"/>
            <a:ext cx="2295525" cy="2295525"/>
          </a:xfrm>
          <a:prstGeom prst="rect">
            <a:avLst/>
          </a:prstGeom>
          <a:noFill/>
          <a:ln>
            <a:noFill/>
          </a:ln>
        </p:spPr>
      </p:pic>
      <p:pic>
        <p:nvPicPr>
          <p:cNvPr id="28" name="Google Shape;28;p4"/>
          <p:cNvPicPr preferRelativeResize="0"/>
          <p:nvPr/>
        </p:nvPicPr>
        <p:blipFill>
          <a:blip r:embed="rId5">
            <a:alphaModFix/>
          </a:blip>
          <a:stretch>
            <a:fillRect/>
          </a:stretch>
        </p:blipFill>
        <p:spPr>
          <a:xfrm>
            <a:off x="7660025" y="133900"/>
            <a:ext cx="161925" cy="161925"/>
          </a:xfrm>
          <a:prstGeom prst="rect">
            <a:avLst/>
          </a:prstGeom>
          <a:noFill/>
          <a:ln>
            <a:noFill/>
          </a:ln>
        </p:spPr>
      </p:pic>
      <p:pic>
        <p:nvPicPr>
          <p:cNvPr id="29" name="Google Shape;29;p4"/>
          <p:cNvPicPr preferRelativeResize="0"/>
          <p:nvPr/>
        </p:nvPicPr>
        <p:blipFill>
          <a:blip r:embed="rId5">
            <a:alphaModFix/>
          </a:blip>
          <a:stretch>
            <a:fillRect/>
          </a:stretch>
        </p:blipFill>
        <p:spPr>
          <a:xfrm>
            <a:off x="293975" y="1107163"/>
            <a:ext cx="161925" cy="161925"/>
          </a:xfrm>
          <a:prstGeom prst="rect">
            <a:avLst/>
          </a:prstGeom>
          <a:noFill/>
          <a:ln>
            <a:noFill/>
          </a:ln>
        </p:spPr>
      </p:pic>
      <p:pic>
        <p:nvPicPr>
          <p:cNvPr id="30" name="Google Shape;30;p4"/>
          <p:cNvPicPr preferRelativeResize="0"/>
          <p:nvPr/>
        </p:nvPicPr>
        <p:blipFill>
          <a:blip r:embed="rId3">
            <a:alphaModFix/>
          </a:blip>
          <a:stretch>
            <a:fillRect/>
          </a:stretch>
        </p:blipFill>
        <p:spPr>
          <a:xfrm flipH="1">
            <a:off x="8098438" y="597425"/>
            <a:ext cx="1181400" cy="1181400"/>
          </a:xfrm>
          <a:prstGeom prst="rect">
            <a:avLst/>
          </a:prstGeom>
          <a:noFill/>
          <a:ln>
            <a:noFill/>
          </a:ln>
        </p:spPr>
      </p:pic>
      <p:pic>
        <p:nvPicPr>
          <p:cNvPr id="31" name="Google Shape;31;p4"/>
          <p:cNvPicPr preferRelativeResize="0"/>
          <p:nvPr/>
        </p:nvPicPr>
        <p:blipFill>
          <a:blip r:embed="rId3">
            <a:alphaModFix/>
          </a:blip>
          <a:stretch>
            <a:fillRect/>
          </a:stretch>
        </p:blipFill>
        <p:spPr>
          <a:xfrm flipH="1">
            <a:off x="4843063" y="4392275"/>
            <a:ext cx="1181400" cy="1181400"/>
          </a:xfrm>
          <a:prstGeom prst="rect">
            <a:avLst/>
          </a:prstGeom>
          <a:noFill/>
          <a:ln>
            <a:noFill/>
          </a:ln>
        </p:spPr>
      </p:pic>
      <p:pic>
        <p:nvPicPr>
          <p:cNvPr id="32" name="Google Shape;32;p4"/>
          <p:cNvPicPr preferRelativeResize="0"/>
          <p:nvPr/>
        </p:nvPicPr>
        <p:blipFill>
          <a:blip r:embed="rId5">
            <a:alphaModFix/>
          </a:blip>
          <a:stretch>
            <a:fillRect/>
          </a:stretch>
        </p:blipFill>
        <p:spPr>
          <a:xfrm>
            <a:off x="293975" y="3265013"/>
            <a:ext cx="161925" cy="161925"/>
          </a:xfrm>
          <a:prstGeom prst="rect">
            <a:avLst/>
          </a:prstGeom>
          <a:noFill/>
          <a:ln>
            <a:noFill/>
          </a:ln>
        </p:spPr>
      </p:pic>
      <p:pic>
        <p:nvPicPr>
          <p:cNvPr id="33" name="Google Shape;33;p4"/>
          <p:cNvPicPr preferRelativeResize="0"/>
          <p:nvPr/>
        </p:nvPicPr>
        <p:blipFill>
          <a:blip r:embed="rId5">
            <a:alphaModFix/>
          </a:blip>
          <a:stretch>
            <a:fillRect/>
          </a:stretch>
        </p:blipFill>
        <p:spPr>
          <a:xfrm>
            <a:off x="8701725" y="2124325"/>
            <a:ext cx="161925" cy="161925"/>
          </a:xfrm>
          <a:prstGeom prst="rect">
            <a:avLst/>
          </a:prstGeom>
          <a:noFill/>
          <a:ln>
            <a:noFill/>
          </a:ln>
        </p:spPr>
      </p:pic>
      <p:sp>
        <p:nvSpPr>
          <p:cNvPr id="34" name="Google Shape;34;p4"/>
          <p:cNvSpPr/>
          <p:nvPr/>
        </p:nvSpPr>
        <p:spPr>
          <a:xfrm>
            <a:off x="6247188" y="379475"/>
            <a:ext cx="1181400" cy="1181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 name="Google Shape;35;p4"/>
          <p:cNvPicPr preferRelativeResize="0"/>
          <p:nvPr/>
        </p:nvPicPr>
        <p:blipFill>
          <a:blip r:embed="rId5">
            <a:alphaModFix/>
          </a:blip>
          <a:stretch>
            <a:fillRect/>
          </a:stretch>
        </p:blipFill>
        <p:spPr>
          <a:xfrm>
            <a:off x="5102200" y="945250"/>
            <a:ext cx="161925" cy="161925"/>
          </a:xfrm>
          <a:prstGeom prst="rect">
            <a:avLst/>
          </a:prstGeom>
          <a:noFill/>
          <a:ln>
            <a:noFill/>
          </a:ln>
        </p:spPr>
      </p:pic>
      <p:pic>
        <p:nvPicPr>
          <p:cNvPr id="36" name="Google Shape;36;p4"/>
          <p:cNvPicPr preferRelativeResize="0"/>
          <p:nvPr/>
        </p:nvPicPr>
        <p:blipFill>
          <a:blip r:embed="rId5">
            <a:alphaModFix/>
          </a:blip>
          <a:stretch>
            <a:fillRect/>
          </a:stretch>
        </p:blipFill>
        <p:spPr>
          <a:xfrm>
            <a:off x="3883775" y="4599425"/>
            <a:ext cx="161925" cy="161925"/>
          </a:xfrm>
          <a:prstGeom prst="rect">
            <a:avLst/>
          </a:prstGeom>
          <a:noFill/>
          <a:ln>
            <a:noFill/>
          </a:ln>
        </p:spPr>
      </p:pic>
      <p:sp>
        <p:nvSpPr>
          <p:cNvPr id="37" name="Google Shape;37;p4"/>
          <p:cNvSpPr txBox="1">
            <a:spLocks noGrp="1"/>
          </p:cNvSpPr>
          <p:nvPr>
            <p:ph type="subTitle" idx="1"/>
          </p:nvPr>
        </p:nvSpPr>
        <p:spPr>
          <a:xfrm>
            <a:off x="5014555" y="1949938"/>
            <a:ext cx="2807400" cy="133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38" name="Google Shape;38;p4"/>
          <p:cNvSpPr txBox="1">
            <a:spLocks noGrp="1"/>
          </p:cNvSpPr>
          <p:nvPr>
            <p:ph type="title"/>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pic>
        <p:nvPicPr>
          <p:cNvPr id="40" name="Google Shape;40;p5"/>
          <p:cNvPicPr preferRelativeResize="0"/>
          <p:nvPr/>
        </p:nvPicPr>
        <p:blipFill>
          <a:blip r:embed="rId2">
            <a:alphaModFix/>
          </a:blip>
          <a:stretch>
            <a:fillRect/>
          </a:stretch>
        </p:blipFill>
        <p:spPr>
          <a:xfrm flipH="1">
            <a:off x="8093113" y="660388"/>
            <a:ext cx="1181400" cy="1181400"/>
          </a:xfrm>
          <a:prstGeom prst="rect">
            <a:avLst/>
          </a:prstGeom>
          <a:noFill/>
          <a:ln>
            <a:noFill/>
          </a:ln>
        </p:spPr>
      </p:pic>
      <p:pic>
        <p:nvPicPr>
          <p:cNvPr id="41" name="Google Shape;41;p5"/>
          <p:cNvPicPr preferRelativeResize="0"/>
          <p:nvPr/>
        </p:nvPicPr>
        <p:blipFill>
          <a:blip r:embed="rId2">
            <a:alphaModFix/>
          </a:blip>
          <a:stretch>
            <a:fillRect/>
          </a:stretch>
        </p:blipFill>
        <p:spPr>
          <a:xfrm flipH="1">
            <a:off x="-468187" y="2833850"/>
            <a:ext cx="1181400" cy="1181400"/>
          </a:xfrm>
          <a:prstGeom prst="rect">
            <a:avLst/>
          </a:prstGeom>
          <a:noFill/>
          <a:ln>
            <a:noFill/>
          </a:ln>
        </p:spPr>
      </p:pic>
      <p:pic>
        <p:nvPicPr>
          <p:cNvPr id="42" name="Google Shape;42;p5"/>
          <p:cNvPicPr preferRelativeResize="0"/>
          <p:nvPr/>
        </p:nvPicPr>
        <p:blipFill>
          <a:blip r:embed="rId3">
            <a:alphaModFix/>
          </a:blip>
          <a:stretch>
            <a:fillRect/>
          </a:stretch>
        </p:blipFill>
        <p:spPr>
          <a:xfrm>
            <a:off x="5564675" y="-2836525"/>
            <a:ext cx="3709850" cy="3709850"/>
          </a:xfrm>
          <a:prstGeom prst="rect">
            <a:avLst/>
          </a:prstGeom>
          <a:noFill/>
          <a:ln>
            <a:noFill/>
          </a:ln>
        </p:spPr>
      </p:pic>
      <p:pic>
        <p:nvPicPr>
          <p:cNvPr id="43" name="Google Shape;43;p5"/>
          <p:cNvPicPr preferRelativeResize="0"/>
          <p:nvPr/>
        </p:nvPicPr>
        <p:blipFill>
          <a:blip r:embed="rId2">
            <a:alphaModFix/>
          </a:blip>
          <a:stretch>
            <a:fillRect/>
          </a:stretch>
        </p:blipFill>
        <p:spPr>
          <a:xfrm flipH="1">
            <a:off x="2615213" y="4673850"/>
            <a:ext cx="1181400" cy="1181400"/>
          </a:xfrm>
          <a:prstGeom prst="rect">
            <a:avLst/>
          </a:prstGeom>
          <a:noFill/>
          <a:ln>
            <a:noFill/>
          </a:ln>
        </p:spPr>
      </p:pic>
      <p:pic>
        <p:nvPicPr>
          <p:cNvPr id="44" name="Google Shape;44;p5"/>
          <p:cNvPicPr preferRelativeResize="0"/>
          <p:nvPr/>
        </p:nvPicPr>
        <p:blipFill>
          <a:blip r:embed="rId4">
            <a:alphaModFix/>
          </a:blip>
          <a:stretch>
            <a:fillRect/>
          </a:stretch>
        </p:blipFill>
        <p:spPr>
          <a:xfrm>
            <a:off x="407213" y="1592288"/>
            <a:ext cx="161925" cy="161925"/>
          </a:xfrm>
          <a:prstGeom prst="rect">
            <a:avLst/>
          </a:prstGeom>
          <a:noFill/>
          <a:ln>
            <a:noFill/>
          </a:ln>
        </p:spPr>
      </p:pic>
      <p:pic>
        <p:nvPicPr>
          <p:cNvPr id="45" name="Google Shape;45;p5"/>
          <p:cNvPicPr preferRelativeResize="0"/>
          <p:nvPr/>
        </p:nvPicPr>
        <p:blipFill>
          <a:blip r:embed="rId4">
            <a:alphaModFix/>
          </a:blip>
          <a:stretch>
            <a:fillRect/>
          </a:stretch>
        </p:blipFill>
        <p:spPr>
          <a:xfrm>
            <a:off x="5062525" y="278075"/>
            <a:ext cx="161925" cy="161925"/>
          </a:xfrm>
          <a:prstGeom prst="rect">
            <a:avLst/>
          </a:prstGeom>
          <a:noFill/>
          <a:ln>
            <a:noFill/>
          </a:ln>
        </p:spPr>
      </p:pic>
      <p:pic>
        <p:nvPicPr>
          <p:cNvPr id="46" name="Google Shape;46;p5"/>
          <p:cNvPicPr preferRelativeResize="0"/>
          <p:nvPr/>
        </p:nvPicPr>
        <p:blipFill>
          <a:blip r:embed="rId4">
            <a:alphaModFix/>
          </a:blip>
          <a:stretch>
            <a:fillRect/>
          </a:stretch>
        </p:blipFill>
        <p:spPr>
          <a:xfrm>
            <a:off x="8602850" y="1873625"/>
            <a:ext cx="161925" cy="161925"/>
          </a:xfrm>
          <a:prstGeom prst="rect">
            <a:avLst/>
          </a:prstGeom>
          <a:noFill/>
          <a:ln>
            <a:noFill/>
          </a:ln>
        </p:spPr>
      </p:pic>
      <p:pic>
        <p:nvPicPr>
          <p:cNvPr id="47" name="Google Shape;47;p5"/>
          <p:cNvPicPr preferRelativeResize="0"/>
          <p:nvPr/>
        </p:nvPicPr>
        <p:blipFill>
          <a:blip r:embed="rId4">
            <a:alphaModFix/>
          </a:blip>
          <a:stretch>
            <a:fillRect/>
          </a:stretch>
        </p:blipFill>
        <p:spPr>
          <a:xfrm>
            <a:off x="863388" y="4673850"/>
            <a:ext cx="161925" cy="161925"/>
          </a:xfrm>
          <a:prstGeom prst="rect">
            <a:avLst/>
          </a:prstGeom>
          <a:noFill/>
          <a:ln>
            <a:noFill/>
          </a:ln>
        </p:spPr>
      </p:pic>
      <p:pic>
        <p:nvPicPr>
          <p:cNvPr id="48" name="Google Shape;48;p5"/>
          <p:cNvPicPr preferRelativeResize="0"/>
          <p:nvPr/>
        </p:nvPicPr>
        <p:blipFill>
          <a:blip r:embed="rId5">
            <a:alphaModFix/>
          </a:blip>
          <a:stretch>
            <a:fillRect/>
          </a:stretch>
        </p:blipFill>
        <p:spPr>
          <a:xfrm flipH="1">
            <a:off x="7941350" y="3651638"/>
            <a:ext cx="2295525" cy="2295525"/>
          </a:xfrm>
          <a:prstGeom prst="rect">
            <a:avLst/>
          </a:prstGeom>
          <a:noFill/>
          <a:ln>
            <a:noFill/>
          </a:ln>
        </p:spPr>
      </p:pic>
      <p:pic>
        <p:nvPicPr>
          <p:cNvPr id="49" name="Google Shape;49;p5"/>
          <p:cNvPicPr preferRelativeResize="0"/>
          <p:nvPr/>
        </p:nvPicPr>
        <p:blipFill>
          <a:blip r:embed="rId4">
            <a:alphaModFix/>
          </a:blip>
          <a:stretch>
            <a:fillRect/>
          </a:stretch>
        </p:blipFill>
        <p:spPr>
          <a:xfrm>
            <a:off x="6676138" y="4772313"/>
            <a:ext cx="161925" cy="161925"/>
          </a:xfrm>
          <a:prstGeom prst="rect">
            <a:avLst/>
          </a:prstGeom>
          <a:noFill/>
          <a:ln>
            <a:noFill/>
          </a:ln>
        </p:spPr>
      </p:pic>
      <p:sp>
        <p:nvSpPr>
          <p:cNvPr id="50" name="Google Shape;50;p5"/>
          <p:cNvSpPr txBox="1">
            <a:spLocks noGrp="1"/>
          </p:cNvSpPr>
          <p:nvPr>
            <p:ph type="subTitle" idx="1"/>
          </p:nvPr>
        </p:nvSpPr>
        <p:spPr>
          <a:xfrm>
            <a:off x="2525100" y="1830425"/>
            <a:ext cx="3120600" cy="254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000" b="1">
                <a:solidFill>
                  <a:schemeClr val="lt1"/>
                </a:solidFill>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1" name="Google Shape;51;p5"/>
          <p:cNvSpPr txBox="1">
            <a:spLocks noGrp="1"/>
          </p:cNvSpPr>
          <p:nvPr>
            <p:ph type="subTitle" idx="2"/>
          </p:nvPr>
        </p:nvSpPr>
        <p:spPr>
          <a:xfrm>
            <a:off x="2525100" y="2131803"/>
            <a:ext cx="52368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5"/>
          <p:cNvSpPr txBox="1">
            <a:spLocks noGrp="1"/>
          </p:cNvSpPr>
          <p:nvPr>
            <p:ph type="subTitle" idx="3"/>
          </p:nvPr>
        </p:nvSpPr>
        <p:spPr>
          <a:xfrm>
            <a:off x="2525100" y="3246625"/>
            <a:ext cx="3120600" cy="254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lt1"/>
                </a:solidFill>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3" name="Google Shape;53;p5"/>
          <p:cNvSpPr txBox="1">
            <a:spLocks noGrp="1"/>
          </p:cNvSpPr>
          <p:nvPr>
            <p:ph type="subTitle" idx="4"/>
          </p:nvPr>
        </p:nvSpPr>
        <p:spPr>
          <a:xfrm>
            <a:off x="2525100" y="3548003"/>
            <a:ext cx="52368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5"/>
          <p:cNvSpPr txBox="1">
            <a:spLocks noGrp="1"/>
          </p:cNvSpPr>
          <p:nvPr>
            <p:ph type="title"/>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6"/>
          <p:cNvSpPr txBox="1">
            <a:spLocks noGrp="1"/>
          </p:cNvSpPr>
          <p:nvPr>
            <p:ph type="title"/>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57" name="Google Shape;57;p6"/>
          <p:cNvPicPr preferRelativeResize="0"/>
          <p:nvPr/>
        </p:nvPicPr>
        <p:blipFill>
          <a:blip r:embed="rId2">
            <a:alphaModFix/>
          </a:blip>
          <a:stretch>
            <a:fillRect/>
          </a:stretch>
        </p:blipFill>
        <p:spPr>
          <a:xfrm>
            <a:off x="7414050" y="-2539712"/>
            <a:ext cx="3709850" cy="3709850"/>
          </a:xfrm>
          <a:prstGeom prst="rect">
            <a:avLst/>
          </a:prstGeom>
          <a:noFill/>
          <a:ln>
            <a:noFill/>
          </a:ln>
        </p:spPr>
      </p:pic>
      <p:pic>
        <p:nvPicPr>
          <p:cNvPr id="58" name="Google Shape;58;p6"/>
          <p:cNvPicPr preferRelativeResize="0"/>
          <p:nvPr/>
        </p:nvPicPr>
        <p:blipFill>
          <a:blip r:embed="rId3">
            <a:alphaModFix/>
          </a:blip>
          <a:stretch>
            <a:fillRect/>
          </a:stretch>
        </p:blipFill>
        <p:spPr>
          <a:xfrm flipH="1">
            <a:off x="-586712" y="1589725"/>
            <a:ext cx="1181400" cy="1181400"/>
          </a:xfrm>
          <a:prstGeom prst="rect">
            <a:avLst/>
          </a:prstGeom>
          <a:noFill/>
          <a:ln>
            <a:noFill/>
          </a:ln>
        </p:spPr>
      </p:pic>
      <p:pic>
        <p:nvPicPr>
          <p:cNvPr id="59" name="Google Shape;59;p6"/>
          <p:cNvPicPr preferRelativeResize="0"/>
          <p:nvPr/>
        </p:nvPicPr>
        <p:blipFill>
          <a:blip r:embed="rId4">
            <a:alphaModFix/>
          </a:blip>
          <a:stretch>
            <a:fillRect/>
          </a:stretch>
        </p:blipFill>
        <p:spPr>
          <a:xfrm flipH="1">
            <a:off x="8280600" y="-420525"/>
            <a:ext cx="2295525" cy="2295525"/>
          </a:xfrm>
          <a:prstGeom prst="rect">
            <a:avLst/>
          </a:prstGeom>
          <a:noFill/>
          <a:ln>
            <a:noFill/>
          </a:ln>
        </p:spPr>
      </p:pic>
      <p:pic>
        <p:nvPicPr>
          <p:cNvPr id="60" name="Google Shape;60;p6"/>
          <p:cNvPicPr preferRelativeResize="0"/>
          <p:nvPr/>
        </p:nvPicPr>
        <p:blipFill>
          <a:blip r:embed="rId5">
            <a:alphaModFix/>
          </a:blip>
          <a:stretch>
            <a:fillRect/>
          </a:stretch>
        </p:blipFill>
        <p:spPr>
          <a:xfrm>
            <a:off x="8711000" y="1817013"/>
            <a:ext cx="161925" cy="161925"/>
          </a:xfrm>
          <a:prstGeom prst="rect">
            <a:avLst/>
          </a:prstGeom>
          <a:noFill/>
          <a:ln>
            <a:noFill/>
          </a:ln>
        </p:spPr>
      </p:pic>
      <p:pic>
        <p:nvPicPr>
          <p:cNvPr id="61" name="Google Shape;61;p6"/>
          <p:cNvPicPr preferRelativeResize="0"/>
          <p:nvPr/>
        </p:nvPicPr>
        <p:blipFill>
          <a:blip r:embed="rId5">
            <a:alphaModFix/>
          </a:blip>
          <a:stretch>
            <a:fillRect/>
          </a:stretch>
        </p:blipFill>
        <p:spPr>
          <a:xfrm>
            <a:off x="7463350" y="703400"/>
            <a:ext cx="161925" cy="161925"/>
          </a:xfrm>
          <a:prstGeom prst="rect">
            <a:avLst/>
          </a:prstGeom>
          <a:noFill/>
          <a:ln>
            <a:noFill/>
          </a:ln>
        </p:spPr>
      </p:pic>
      <p:pic>
        <p:nvPicPr>
          <p:cNvPr id="62" name="Google Shape;62;p6"/>
          <p:cNvPicPr preferRelativeResize="0"/>
          <p:nvPr/>
        </p:nvPicPr>
        <p:blipFill>
          <a:blip r:embed="rId5">
            <a:alphaModFix/>
          </a:blip>
          <a:stretch>
            <a:fillRect/>
          </a:stretch>
        </p:blipFill>
        <p:spPr>
          <a:xfrm>
            <a:off x="340500" y="703400"/>
            <a:ext cx="161925" cy="161925"/>
          </a:xfrm>
          <a:prstGeom prst="rect">
            <a:avLst/>
          </a:prstGeom>
          <a:noFill/>
          <a:ln>
            <a:noFill/>
          </a:ln>
        </p:spPr>
      </p:pic>
      <p:pic>
        <p:nvPicPr>
          <p:cNvPr id="63" name="Google Shape;63;p6"/>
          <p:cNvPicPr preferRelativeResize="0"/>
          <p:nvPr/>
        </p:nvPicPr>
        <p:blipFill>
          <a:blip r:embed="rId3">
            <a:alphaModFix/>
          </a:blip>
          <a:stretch>
            <a:fillRect/>
          </a:stretch>
        </p:blipFill>
        <p:spPr>
          <a:xfrm flipH="1">
            <a:off x="6017063" y="-748225"/>
            <a:ext cx="1181400" cy="1181400"/>
          </a:xfrm>
          <a:prstGeom prst="rect">
            <a:avLst/>
          </a:prstGeom>
          <a:noFill/>
          <a:ln>
            <a:noFill/>
          </a:ln>
        </p:spPr>
      </p:pic>
      <p:pic>
        <p:nvPicPr>
          <p:cNvPr id="64" name="Google Shape;64;p6"/>
          <p:cNvPicPr preferRelativeResize="0"/>
          <p:nvPr/>
        </p:nvPicPr>
        <p:blipFill>
          <a:blip r:embed="rId3">
            <a:alphaModFix/>
          </a:blip>
          <a:stretch>
            <a:fillRect/>
          </a:stretch>
        </p:blipFill>
        <p:spPr>
          <a:xfrm flipH="1">
            <a:off x="8280588" y="4275000"/>
            <a:ext cx="1181400" cy="1181400"/>
          </a:xfrm>
          <a:prstGeom prst="rect">
            <a:avLst/>
          </a:prstGeom>
          <a:noFill/>
          <a:ln>
            <a:noFill/>
          </a:ln>
        </p:spPr>
      </p:pic>
      <p:pic>
        <p:nvPicPr>
          <p:cNvPr id="65" name="Google Shape;65;p6"/>
          <p:cNvPicPr preferRelativeResize="0"/>
          <p:nvPr/>
        </p:nvPicPr>
        <p:blipFill>
          <a:blip r:embed="rId5">
            <a:alphaModFix/>
          </a:blip>
          <a:stretch>
            <a:fillRect/>
          </a:stretch>
        </p:blipFill>
        <p:spPr>
          <a:xfrm>
            <a:off x="303275" y="3390275"/>
            <a:ext cx="161925" cy="161925"/>
          </a:xfrm>
          <a:prstGeom prst="rect">
            <a:avLst/>
          </a:prstGeom>
          <a:noFill/>
          <a:ln>
            <a:noFill/>
          </a:ln>
        </p:spPr>
      </p:pic>
      <p:pic>
        <p:nvPicPr>
          <p:cNvPr id="66" name="Google Shape;66;p6"/>
          <p:cNvPicPr preferRelativeResize="0"/>
          <p:nvPr/>
        </p:nvPicPr>
        <p:blipFill>
          <a:blip r:embed="rId5">
            <a:alphaModFix/>
          </a:blip>
          <a:stretch>
            <a:fillRect/>
          </a:stretch>
        </p:blipFill>
        <p:spPr>
          <a:xfrm>
            <a:off x="814850" y="4729625"/>
            <a:ext cx="161925" cy="161925"/>
          </a:xfrm>
          <a:prstGeom prst="rect">
            <a:avLst/>
          </a:prstGeom>
          <a:noFill/>
          <a:ln>
            <a:noFill/>
          </a:ln>
        </p:spPr>
      </p:pic>
      <p:pic>
        <p:nvPicPr>
          <p:cNvPr id="67" name="Google Shape;67;p6"/>
          <p:cNvPicPr preferRelativeResize="0"/>
          <p:nvPr/>
        </p:nvPicPr>
        <p:blipFill>
          <a:blip r:embed="rId5">
            <a:alphaModFix/>
          </a:blip>
          <a:stretch>
            <a:fillRect/>
          </a:stretch>
        </p:blipFill>
        <p:spPr>
          <a:xfrm>
            <a:off x="5745600" y="4784738"/>
            <a:ext cx="161925" cy="161925"/>
          </a:xfrm>
          <a:prstGeom prst="rect">
            <a:avLst/>
          </a:prstGeom>
          <a:noFill/>
          <a:ln>
            <a:noFill/>
          </a:ln>
        </p:spPr>
      </p:pic>
      <p:pic>
        <p:nvPicPr>
          <p:cNvPr id="68" name="Google Shape;68;p6"/>
          <p:cNvPicPr preferRelativeResize="0"/>
          <p:nvPr/>
        </p:nvPicPr>
        <p:blipFill>
          <a:blip r:embed="rId5">
            <a:alphaModFix/>
          </a:blip>
          <a:stretch>
            <a:fillRect/>
          </a:stretch>
        </p:blipFill>
        <p:spPr>
          <a:xfrm>
            <a:off x="8608700" y="3961263"/>
            <a:ext cx="161925" cy="1619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7"/>
          <p:cNvSpPr txBox="1">
            <a:spLocks noGrp="1"/>
          </p:cNvSpPr>
          <p:nvPr>
            <p:ph type="body" idx="1"/>
          </p:nvPr>
        </p:nvSpPr>
        <p:spPr>
          <a:xfrm>
            <a:off x="4784275" y="1879375"/>
            <a:ext cx="3646500" cy="2166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71" name="Google Shape;71;p7"/>
          <p:cNvSpPr txBox="1">
            <a:spLocks noGrp="1"/>
          </p:cNvSpPr>
          <p:nvPr>
            <p:ph type="title"/>
          </p:nvPr>
        </p:nvSpPr>
        <p:spPr>
          <a:xfrm>
            <a:off x="863400" y="5974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72" name="Google Shape;72;p7"/>
          <p:cNvPicPr preferRelativeResize="0"/>
          <p:nvPr/>
        </p:nvPicPr>
        <p:blipFill>
          <a:blip r:embed="rId2">
            <a:alphaModFix/>
          </a:blip>
          <a:stretch>
            <a:fillRect/>
          </a:stretch>
        </p:blipFill>
        <p:spPr>
          <a:xfrm flipH="1">
            <a:off x="7583363" y="-213912"/>
            <a:ext cx="1181400" cy="1181400"/>
          </a:xfrm>
          <a:prstGeom prst="rect">
            <a:avLst/>
          </a:prstGeom>
          <a:noFill/>
          <a:ln>
            <a:noFill/>
          </a:ln>
        </p:spPr>
      </p:pic>
      <p:pic>
        <p:nvPicPr>
          <p:cNvPr id="73" name="Google Shape;73;p7"/>
          <p:cNvPicPr preferRelativeResize="0"/>
          <p:nvPr/>
        </p:nvPicPr>
        <p:blipFill>
          <a:blip r:embed="rId3">
            <a:alphaModFix/>
          </a:blip>
          <a:stretch>
            <a:fillRect/>
          </a:stretch>
        </p:blipFill>
        <p:spPr>
          <a:xfrm>
            <a:off x="8750200" y="1170125"/>
            <a:ext cx="161925" cy="161925"/>
          </a:xfrm>
          <a:prstGeom prst="rect">
            <a:avLst/>
          </a:prstGeom>
          <a:noFill/>
          <a:ln>
            <a:noFill/>
          </a:ln>
        </p:spPr>
      </p:pic>
      <p:pic>
        <p:nvPicPr>
          <p:cNvPr id="74" name="Google Shape;74;p7"/>
          <p:cNvPicPr preferRelativeResize="0"/>
          <p:nvPr/>
        </p:nvPicPr>
        <p:blipFill>
          <a:blip r:embed="rId4">
            <a:alphaModFix/>
          </a:blip>
          <a:stretch>
            <a:fillRect/>
          </a:stretch>
        </p:blipFill>
        <p:spPr>
          <a:xfrm flipH="1">
            <a:off x="6979000" y="4218313"/>
            <a:ext cx="2295525" cy="2295525"/>
          </a:xfrm>
          <a:prstGeom prst="rect">
            <a:avLst/>
          </a:prstGeom>
          <a:noFill/>
          <a:ln>
            <a:noFill/>
          </a:ln>
        </p:spPr>
      </p:pic>
      <p:pic>
        <p:nvPicPr>
          <p:cNvPr id="75" name="Google Shape;75;p7"/>
          <p:cNvPicPr preferRelativeResize="0"/>
          <p:nvPr/>
        </p:nvPicPr>
        <p:blipFill>
          <a:blip r:embed="rId3">
            <a:alphaModFix/>
          </a:blip>
          <a:stretch>
            <a:fillRect/>
          </a:stretch>
        </p:blipFill>
        <p:spPr>
          <a:xfrm>
            <a:off x="8588275" y="3197750"/>
            <a:ext cx="161925" cy="161925"/>
          </a:xfrm>
          <a:prstGeom prst="rect">
            <a:avLst/>
          </a:prstGeom>
          <a:noFill/>
          <a:ln>
            <a:noFill/>
          </a:ln>
        </p:spPr>
      </p:pic>
      <p:pic>
        <p:nvPicPr>
          <p:cNvPr id="76" name="Google Shape;76;p7"/>
          <p:cNvPicPr preferRelativeResize="0"/>
          <p:nvPr/>
        </p:nvPicPr>
        <p:blipFill>
          <a:blip r:embed="rId3">
            <a:alphaModFix/>
          </a:blip>
          <a:stretch>
            <a:fillRect/>
          </a:stretch>
        </p:blipFill>
        <p:spPr>
          <a:xfrm>
            <a:off x="5816550" y="4518463"/>
            <a:ext cx="161925" cy="161925"/>
          </a:xfrm>
          <a:prstGeom prst="rect">
            <a:avLst/>
          </a:prstGeom>
          <a:noFill/>
          <a:ln>
            <a:noFill/>
          </a:ln>
        </p:spPr>
      </p:pic>
      <p:pic>
        <p:nvPicPr>
          <p:cNvPr id="77" name="Google Shape;77;p7"/>
          <p:cNvPicPr preferRelativeResize="0"/>
          <p:nvPr/>
        </p:nvPicPr>
        <p:blipFill>
          <a:blip r:embed="rId3">
            <a:alphaModFix/>
          </a:blip>
          <a:stretch>
            <a:fillRect/>
          </a:stretch>
        </p:blipFill>
        <p:spPr>
          <a:xfrm>
            <a:off x="6979000" y="184200"/>
            <a:ext cx="161925" cy="161925"/>
          </a:xfrm>
          <a:prstGeom prst="rect">
            <a:avLst/>
          </a:prstGeom>
          <a:noFill/>
          <a:ln>
            <a:noFill/>
          </a:ln>
        </p:spPr>
      </p:pic>
      <p:pic>
        <p:nvPicPr>
          <p:cNvPr id="78" name="Google Shape;78;p7"/>
          <p:cNvPicPr preferRelativeResize="0"/>
          <p:nvPr/>
        </p:nvPicPr>
        <p:blipFill>
          <a:blip r:embed="rId3">
            <a:alphaModFix/>
          </a:blip>
          <a:stretch>
            <a:fillRect/>
          </a:stretch>
        </p:blipFill>
        <p:spPr>
          <a:xfrm>
            <a:off x="393800" y="295825"/>
            <a:ext cx="161925" cy="1619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9"/>
        <p:cNvGrpSpPr/>
        <p:nvPr/>
      </p:nvGrpSpPr>
      <p:grpSpPr>
        <a:xfrm>
          <a:off x="0" y="0"/>
          <a:ext cx="0" cy="0"/>
          <a:chOff x="0" y="0"/>
          <a:chExt cx="0" cy="0"/>
        </a:xfrm>
      </p:grpSpPr>
      <p:pic>
        <p:nvPicPr>
          <p:cNvPr id="80" name="Google Shape;80;p8"/>
          <p:cNvPicPr preferRelativeResize="0"/>
          <p:nvPr/>
        </p:nvPicPr>
        <p:blipFill rotWithShape="1">
          <a:blip r:embed="rId2">
            <a:alphaModFix/>
          </a:blip>
          <a:srcRect/>
          <a:stretch/>
        </p:blipFill>
        <p:spPr>
          <a:xfrm flipH="1">
            <a:off x="395550" y="-331472"/>
            <a:ext cx="1450075" cy="1450000"/>
          </a:xfrm>
          <a:prstGeom prst="rect">
            <a:avLst/>
          </a:prstGeom>
          <a:noFill/>
          <a:ln>
            <a:noFill/>
          </a:ln>
        </p:spPr>
      </p:pic>
      <p:pic>
        <p:nvPicPr>
          <p:cNvPr id="81" name="Google Shape;81;p8"/>
          <p:cNvPicPr preferRelativeResize="0"/>
          <p:nvPr/>
        </p:nvPicPr>
        <p:blipFill rotWithShape="1">
          <a:blip r:embed="rId2">
            <a:alphaModFix/>
          </a:blip>
          <a:srcRect/>
          <a:stretch/>
        </p:blipFill>
        <p:spPr>
          <a:xfrm flipH="1">
            <a:off x="1487225" y="4241253"/>
            <a:ext cx="1450075" cy="1450000"/>
          </a:xfrm>
          <a:prstGeom prst="rect">
            <a:avLst/>
          </a:prstGeom>
          <a:noFill/>
          <a:ln>
            <a:noFill/>
          </a:ln>
        </p:spPr>
      </p:pic>
      <p:pic>
        <p:nvPicPr>
          <p:cNvPr id="82" name="Google Shape;82;p8"/>
          <p:cNvPicPr preferRelativeResize="0"/>
          <p:nvPr/>
        </p:nvPicPr>
        <p:blipFill>
          <a:blip r:embed="rId3">
            <a:alphaModFix/>
          </a:blip>
          <a:stretch>
            <a:fillRect/>
          </a:stretch>
        </p:blipFill>
        <p:spPr>
          <a:xfrm>
            <a:off x="315750" y="1027825"/>
            <a:ext cx="161925" cy="161925"/>
          </a:xfrm>
          <a:prstGeom prst="rect">
            <a:avLst/>
          </a:prstGeom>
          <a:noFill/>
          <a:ln>
            <a:noFill/>
          </a:ln>
        </p:spPr>
      </p:pic>
      <p:sp>
        <p:nvSpPr>
          <p:cNvPr id="83" name="Google Shape;83;p8"/>
          <p:cNvSpPr txBox="1">
            <a:spLocks noGrp="1"/>
          </p:cNvSpPr>
          <p:nvPr>
            <p:ph type="title"/>
          </p:nvPr>
        </p:nvSpPr>
        <p:spPr>
          <a:xfrm>
            <a:off x="713225" y="1272850"/>
            <a:ext cx="5303700" cy="19653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6000"/>
              <a:buNone/>
              <a:defRPr sz="7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118"/>
        <p:cNvGrpSpPr/>
        <p:nvPr/>
      </p:nvGrpSpPr>
      <p:grpSpPr>
        <a:xfrm>
          <a:off x="0" y="0"/>
          <a:ext cx="0" cy="0"/>
          <a:chOff x="0" y="0"/>
          <a:chExt cx="0" cy="0"/>
        </a:xfrm>
      </p:grpSpPr>
      <p:sp>
        <p:nvSpPr>
          <p:cNvPr id="119" name="Google Shape;119;p13"/>
          <p:cNvSpPr txBox="1">
            <a:spLocks noGrp="1"/>
          </p:cNvSpPr>
          <p:nvPr>
            <p:ph type="title"/>
          </p:nvPr>
        </p:nvSpPr>
        <p:spPr>
          <a:xfrm>
            <a:off x="1839352" y="1881650"/>
            <a:ext cx="2514300" cy="282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0" name="Google Shape;120;p13"/>
          <p:cNvSpPr txBox="1">
            <a:spLocks noGrp="1"/>
          </p:cNvSpPr>
          <p:nvPr>
            <p:ph type="subTitle" idx="1"/>
          </p:nvPr>
        </p:nvSpPr>
        <p:spPr>
          <a:xfrm>
            <a:off x="1838300" y="2295500"/>
            <a:ext cx="25131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2" hasCustomPrompt="1"/>
          </p:nvPr>
        </p:nvSpPr>
        <p:spPr>
          <a:xfrm>
            <a:off x="858266" y="2108850"/>
            <a:ext cx="7431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title" idx="3"/>
          </p:nvPr>
        </p:nvSpPr>
        <p:spPr>
          <a:xfrm>
            <a:off x="1839175" y="3212725"/>
            <a:ext cx="2514300" cy="282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 name="Google Shape;123;p13"/>
          <p:cNvSpPr txBox="1">
            <a:spLocks noGrp="1"/>
          </p:cNvSpPr>
          <p:nvPr>
            <p:ph type="subTitle" idx="4"/>
          </p:nvPr>
        </p:nvSpPr>
        <p:spPr>
          <a:xfrm>
            <a:off x="1839432" y="3626575"/>
            <a:ext cx="25131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title" idx="5" hasCustomPrompt="1"/>
          </p:nvPr>
        </p:nvSpPr>
        <p:spPr>
          <a:xfrm>
            <a:off x="858266" y="3438050"/>
            <a:ext cx="7431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title" idx="6"/>
          </p:nvPr>
        </p:nvSpPr>
        <p:spPr>
          <a:xfrm>
            <a:off x="5862012" y="1881650"/>
            <a:ext cx="2514300" cy="282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 name="Google Shape;126;p13"/>
          <p:cNvSpPr txBox="1">
            <a:spLocks noGrp="1"/>
          </p:cNvSpPr>
          <p:nvPr>
            <p:ph type="subTitle" idx="7"/>
          </p:nvPr>
        </p:nvSpPr>
        <p:spPr>
          <a:xfrm>
            <a:off x="5860450" y="2295500"/>
            <a:ext cx="25143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3"/>
          <p:cNvSpPr txBox="1">
            <a:spLocks noGrp="1"/>
          </p:cNvSpPr>
          <p:nvPr>
            <p:ph type="title" idx="8" hasCustomPrompt="1"/>
          </p:nvPr>
        </p:nvSpPr>
        <p:spPr>
          <a:xfrm>
            <a:off x="4879291" y="2108850"/>
            <a:ext cx="7431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a:spLocks noGrp="1"/>
          </p:cNvSpPr>
          <p:nvPr>
            <p:ph type="subTitle" idx="9"/>
          </p:nvPr>
        </p:nvSpPr>
        <p:spPr>
          <a:xfrm>
            <a:off x="5860450" y="3626575"/>
            <a:ext cx="2514300" cy="341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3"/>
          <p:cNvSpPr txBox="1">
            <a:spLocks noGrp="1"/>
          </p:cNvSpPr>
          <p:nvPr>
            <p:ph type="title" idx="13" hasCustomPrompt="1"/>
          </p:nvPr>
        </p:nvSpPr>
        <p:spPr>
          <a:xfrm>
            <a:off x="4879291" y="3438050"/>
            <a:ext cx="743100" cy="34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b="1">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14"/>
          </p:nvPr>
        </p:nvSpPr>
        <p:spPr>
          <a:xfrm>
            <a:off x="5862000" y="3212725"/>
            <a:ext cx="2514300" cy="282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1" name="Google Shape;131;p13"/>
          <p:cNvSpPr txBox="1">
            <a:spLocks noGrp="1"/>
          </p:cNvSpPr>
          <p:nvPr>
            <p:ph type="title" idx="15"/>
          </p:nvPr>
        </p:nvSpPr>
        <p:spPr>
          <a:xfrm>
            <a:off x="1015800" y="749825"/>
            <a:ext cx="74172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32" name="Google Shape;132;p13"/>
          <p:cNvPicPr preferRelativeResize="0"/>
          <p:nvPr/>
        </p:nvPicPr>
        <p:blipFill>
          <a:blip r:embed="rId2">
            <a:alphaModFix/>
          </a:blip>
          <a:stretch>
            <a:fillRect/>
          </a:stretch>
        </p:blipFill>
        <p:spPr>
          <a:xfrm>
            <a:off x="7407400" y="4098925"/>
            <a:ext cx="2295525" cy="2295525"/>
          </a:xfrm>
          <a:prstGeom prst="rect">
            <a:avLst/>
          </a:prstGeom>
          <a:noFill/>
          <a:ln>
            <a:noFill/>
          </a:ln>
        </p:spPr>
      </p:pic>
      <p:pic>
        <p:nvPicPr>
          <p:cNvPr id="133" name="Google Shape;133;p13"/>
          <p:cNvPicPr preferRelativeResize="0"/>
          <p:nvPr/>
        </p:nvPicPr>
        <p:blipFill>
          <a:blip r:embed="rId3">
            <a:alphaModFix/>
          </a:blip>
          <a:stretch>
            <a:fillRect/>
          </a:stretch>
        </p:blipFill>
        <p:spPr>
          <a:xfrm>
            <a:off x="7840075" y="-51200"/>
            <a:ext cx="1181400" cy="1181400"/>
          </a:xfrm>
          <a:prstGeom prst="rect">
            <a:avLst/>
          </a:prstGeom>
          <a:noFill/>
          <a:ln>
            <a:noFill/>
          </a:ln>
        </p:spPr>
      </p:pic>
      <p:pic>
        <p:nvPicPr>
          <p:cNvPr id="134" name="Google Shape;134;p13"/>
          <p:cNvPicPr preferRelativeResize="0"/>
          <p:nvPr/>
        </p:nvPicPr>
        <p:blipFill>
          <a:blip r:embed="rId4">
            <a:alphaModFix/>
          </a:blip>
          <a:stretch>
            <a:fillRect/>
          </a:stretch>
        </p:blipFill>
        <p:spPr>
          <a:xfrm>
            <a:off x="2593575" y="4098925"/>
            <a:ext cx="2933700" cy="2933700"/>
          </a:xfrm>
          <a:prstGeom prst="rect">
            <a:avLst/>
          </a:prstGeom>
          <a:noFill/>
          <a:ln>
            <a:noFill/>
          </a:ln>
        </p:spPr>
      </p:pic>
      <p:pic>
        <p:nvPicPr>
          <p:cNvPr id="135" name="Google Shape;135;p13"/>
          <p:cNvPicPr preferRelativeResize="0"/>
          <p:nvPr/>
        </p:nvPicPr>
        <p:blipFill>
          <a:blip r:embed="rId3">
            <a:alphaModFix/>
          </a:blip>
          <a:stretch>
            <a:fillRect/>
          </a:stretch>
        </p:blipFill>
        <p:spPr>
          <a:xfrm>
            <a:off x="-850400" y="841700"/>
            <a:ext cx="1181400" cy="1181400"/>
          </a:xfrm>
          <a:prstGeom prst="rect">
            <a:avLst/>
          </a:prstGeom>
          <a:noFill/>
          <a:ln>
            <a:noFill/>
          </a:ln>
        </p:spPr>
      </p:pic>
      <p:pic>
        <p:nvPicPr>
          <p:cNvPr id="136" name="Google Shape;136;p13"/>
          <p:cNvPicPr preferRelativeResize="0"/>
          <p:nvPr/>
        </p:nvPicPr>
        <p:blipFill>
          <a:blip r:embed="rId5">
            <a:alphaModFix/>
          </a:blip>
          <a:stretch>
            <a:fillRect/>
          </a:stretch>
        </p:blipFill>
        <p:spPr>
          <a:xfrm>
            <a:off x="5434150" y="-2404325"/>
            <a:ext cx="3709850" cy="3709850"/>
          </a:xfrm>
          <a:prstGeom prst="rect">
            <a:avLst/>
          </a:prstGeom>
          <a:noFill/>
          <a:ln>
            <a:noFill/>
          </a:ln>
        </p:spPr>
      </p:pic>
      <p:pic>
        <p:nvPicPr>
          <p:cNvPr id="137" name="Google Shape;137;p13"/>
          <p:cNvPicPr preferRelativeResize="0"/>
          <p:nvPr/>
        </p:nvPicPr>
        <p:blipFill>
          <a:blip r:embed="rId6">
            <a:alphaModFix/>
          </a:blip>
          <a:stretch>
            <a:fillRect/>
          </a:stretch>
        </p:blipFill>
        <p:spPr>
          <a:xfrm>
            <a:off x="6665125" y="671250"/>
            <a:ext cx="161925" cy="161925"/>
          </a:xfrm>
          <a:prstGeom prst="rect">
            <a:avLst/>
          </a:prstGeom>
          <a:noFill/>
          <a:ln>
            <a:noFill/>
          </a:ln>
        </p:spPr>
      </p:pic>
      <p:pic>
        <p:nvPicPr>
          <p:cNvPr id="138" name="Google Shape;138;p13"/>
          <p:cNvPicPr preferRelativeResize="0"/>
          <p:nvPr/>
        </p:nvPicPr>
        <p:blipFill>
          <a:blip r:embed="rId6">
            <a:alphaModFix/>
          </a:blip>
          <a:stretch>
            <a:fillRect/>
          </a:stretch>
        </p:blipFill>
        <p:spPr>
          <a:xfrm>
            <a:off x="424075" y="1305525"/>
            <a:ext cx="161925" cy="161925"/>
          </a:xfrm>
          <a:prstGeom prst="rect">
            <a:avLst/>
          </a:prstGeom>
          <a:noFill/>
          <a:ln>
            <a:noFill/>
          </a:ln>
        </p:spPr>
      </p:pic>
      <p:pic>
        <p:nvPicPr>
          <p:cNvPr id="139" name="Google Shape;139;p13"/>
          <p:cNvPicPr preferRelativeResize="0"/>
          <p:nvPr/>
        </p:nvPicPr>
        <p:blipFill>
          <a:blip r:embed="rId6">
            <a:alphaModFix/>
          </a:blip>
          <a:stretch>
            <a:fillRect/>
          </a:stretch>
        </p:blipFill>
        <p:spPr>
          <a:xfrm>
            <a:off x="4191725" y="1305525"/>
            <a:ext cx="161925" cy="161925"/>
          </a:xfrm>
          <a:prstGeom prst="rect">
            <a:avLst/>
          </a:prstGeom>
          <a:noFill/>
          <a:ln>
            <a:noFill/>
          </a:ln>
        </p:spPr>
      </p:pic>
      <p:pic>
        <p:nvPicPr>
          <p:cNvPr id="140" name="Google Shape;140;p13"/>
          <p:cNvPicPr preferRelativeResize="0"/>
          <p:nvPr/>
        </p:nvPicPr>
        <p:blipFill>
          <a:blip r:embed="rId6">
            <a:alphaModFix/>
          </a:blip>
          <a:stretch>
            <a:fillRect/>
          </a:stretch>
        </p:blipFill>
        <p:spPr>
          <a:xfrm>
            <a:off x="331000" y="4244675"/>
            <a:ext cx="161925" cy="161925"/>
          </a:xfrm>
          <a:prstGeom prst="rect">
            <a:avLst/>
          </a:prstGeom>
          <a:noFill/>
          <a:ln>
            <a:noFill/>
          </a:ln>
        </p:spPr>
      </p:pic>
      <p:pic>
        <p:nvPicPr>
          <p:cNvPr id="141" name="Google Shape;141;p13"/>
          <p:cNvPicPr preferRelativeResize="0"/>
          <p:nvPr/>
        </p:nvPicPr>
        <p:blipFill>
          <a:blip r:embed="rId6">
            <a:alphaModFix/>
          </a:blip>
          <a:stretch>
            <a:fillRect/>
          </a:stretch>
        </p:blipFill>
        <p:spPr>
          <a:xfrm>
            <a:off x="8544650" y="1719725"/>
            <a:ext cx="161925" cy="161925"/>
          </a:xfrm>
          <a:prstGeom prst="rect">
            <a:avLst/>
          </a:prstGeom>
          <a:noFill/>
          <a:ln>
            <a:noFill/>
          </a:ln>
        </p:spPr>
      </p:pic>
      <p:pic>
        <p:nvPicPr>
          <p:cNvPr id="142" name="Google Shape;142;p13"/>
          <p:cNvPicPr preferRelativeResize="0"/>
          <p:nvPr/>
        </p:nvPicPr>
        <p:blipFill>
          <a:blip r:embed="rId6">
            <a:alphaModFix/>
          </a:blip>
          <a:stretch>
            <a:fillRect/>
          </a:stretch>
        </p:blipFill>
        <p:spPr>
          <a:xfrm>
            <a:off x="6424000" y="4518463"/>
            <a:ext cx="161925" cy="1619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1pPr>
            <a:lvl2pPr lvl="1"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2pPr>
            <a:lvl3pPr lvl="2"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3pPr>
            <a:lvl4pPr lvl="3"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4pPr>
            <a:lvl5pPr lvl="4"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5pPr>
            <a:lvl6pPr lvl="5"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6pPr>
            <a:lvl7pPr lvl="6"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7pPr>
            <a:lvl8pPr lvl="7"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8pPr>
            <a:lvl9pPr lvl="8" rtl="0">
              <a:spcBef>
                <a:spcPts val="0"/>
              </a:spcBef>
              <a:spcAft>
                <a:spcPts val="0"/>
              </a:spcAft>
              <a:buClr>
                <a:schemeClr val="dk2"/>
              </a:buClr>
              <a:buSzPts val="3000"/>
              <a:buFont typeface="Poppins"/>
              <a:buNone/>
              <a:defRPr sz="3000" b="1">
                <a:solidFill>
                  <a:schemeClr val="dk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Lato"/>
              <a:buChar char="●"/>
              <a:defRPr>
                <a:solidFill>
                  <a:schemeClr val="accent6"/>
                </a:solidFill>
                <a:latin typeface="Lato"/>
                <a:ea typeface="Lato"/>
                <a:cs typeface="Lato"/>
                <a:sym typeface="Lato"/>
              </a:defRPr>
            </a:lvl1pPr>
            <a:lvl2pPr marL="914400" lvl="1"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2pPr>
            <a:lvl3pPr marL="1371600" lvl="2"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3pPr>
            <a:lvl4pPr marL="1828800" lvl="3"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4pPr>
            <a:lvl5pPr marL="2286000" lvl="4"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5pPr>
            <a:lvl6pPr marL="2743200" lvl="5"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6pPr>
            <a:lvl7pPr marL="3200400" lvl="6"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7pPr>
            <a:lvl8pPr marL="3657600" lvl="7" indent="-317500">
              <a:lnSpc>
                <a:spcPct val="115000"/>
              </a:lnSpc>
              <a:spcBef>
                <a:spcPts val="1600"/>
              </a:spcBef>
              <a:spcAft>
                <a:spcPts val="0"/>
              </a:spcAft>
              <a:buClr>
                <a:schemeClr val="accent6"/>
              </a:buClr>
              <a:buSzPts val="1400"/>
              <a:buFont typeface="Lato"/>
              <a:buChar char="○"/>
              <a:defRPr>
                <a:solidFill>
                  <a:schemeClr val="accent6"/>
                </a:solidFill>
                <a:latin typeface="Lato"/>
                <a:ea typeface="Lato"/>
                <a:cs typeface="Lato"/>
                <a:sym typeface="Lato"/>
              </a:defRPr>
            </a:lvl8pPr>
            <a:lvl9pPr marL="4114800" lvl="8" indent="-317500">
              <a:lnSpc>
                <a:spcPct val="115000"/>
              </a:lnSpc>
              <a:spcBef>
                <a:spcPts val="1600"/>
              </a:spcBef>
              <a:spcAft>
                <a:spcPts val="1600"/>
              </a:spcAft>
              <a:buClr>
                <a:schemeClr val="accent6"/>
              </a:buClr>
              <a:buSzPts val="1400"/>
              <a:buFont typeface="Lato"/>
              <a:buChar char="■"/>
              <a:defRPr>
                <a:solidFill>
                  <a:schemeClr val="accent6"/>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 id="2147483659" r:id="rId9"/>
    <p:sldLayoutId id="2147483661" r:id="rId10"/>
    <p:sldLayoutId id="2147483669" r:id="rId11"/>
    <p:sldLayoutId id="2147483671" r:id="rId12"/>
    <p:sldLayoutId id="2147483673"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449">
          <p15:clr>
            <a:srgbClr val="EA4335"/>
          </p15:clr>
        </p15:guide>
        <p15:guide id="3" pos="5311">
          <p15:clr>
            <a:srgbClr val="EA4335"/>
          </p15:clr>
        </p15:guide>
        <p15:guide id="4" orient="horz" pos="1620">
          <p15:clr>
            <a:srgbClr val="EA4335"/>
          </p15:clr>
        </p15:guide>
        <p15:guide id="5" orient="horz" pos="340">
          <p15:clr>
            <a:srgbClr val="EA4335"/>
          </p15:clr>
        </p15:guide>
        <p15:guide id="6" orient="horz" pos="2897">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1.gif"/></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39.xml"/><Relationship Id="rId1" Type="http://schemas.openxmlformats.org/officeDocument/2006/relationships/slideLayout" Target="../slideLayouts/slideLayout11.xml"/><Relationship Id="rId5" Type="http://schemas.openxmlformats.org/officeDocument/2006/relationships/image" Target="../media/image10.jpeg"/><Relationship Id="rId4" Type="http://schemas.openxmlformats.org/officeDocument/2006/relationships/image" Target="../media/image46.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8" Type="http://schemas.openxmlformats.org/officeDocument/2006/relationships/image" Target="../media/image50.png"/><Relationship Id="rId3" Type="http://schemas.openxmlformats.org/officeDocument/2006/relationships/image" Target="../media/image49.png"/><Relationship Id="rId7" Type="http://schemas.openxmlformats.org/officeDocument/2006/relationships/hyperlink" Target="https://phamdinhkhanh.github.io/2020/01/06/ImagePreprocessing.html" TargetMode="Externa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hyperlink" Target="https://docs.opencv.org/4.x/d7/d4d/tutorial_py_thresholding.html" TargetMode="External"/><Relationship Id="rId5" Type="http://schemas.openxmlformats.org/officeDocument/2006/relationships/hyperlink" Target="https://nttuan8.com/bai-7-gioi-thieu-keras-va-bai-toan-phan-loai-anh/" TargetMode="External"/><Relationship Id="rId4" Type="http://schemas.openxmlformats.org/officeDocument/2006/relationships/hyperlink" Target="https://nttuan8.com/sach-deep-learning-co-ban/"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31"/>
          <p:cNvPicPr preferRelativeResize="0"/>
          <p:nvPr/>
        </p:nvPicPr>
        <p:blipFill rotWithShape="1">
          <a:blip r:embed="rId3">
            <a:alphaModFix/>
          </a:blip>
          <a:srcRect l="-204" r="27041" b="1370"/>
          <a:stretch/>
        </p:blipFill>
        <p:spPr>
          <a:xfrm>
            <a:off x="3419325" y="-100"/>
            <a:ext cx="5724677" cy="5143501"/>
          </a:xfrm>
          <a:prstGeom prst="rect">
            <a:avLst/>
          </a:prstGeom>
          <a:noFill/>
          <a:ln>
            <a:noFill/>
          </a:ln>
        </p:spPr>
      </p:pic>
      <p:sp>
        <p:nvSpPr>
          <p:cNvPr id="370" name="Google Shape;370;p31"/>
          <p:cNvSpPr/>
          <p:nvPr/>
        </p:nvSpPr>
        <p:spPr>
          <a:xfrm flipH="1">
            <a:off x="3497550" y="0"/>
            <a:ext cx="2388900" cy="5292300"/>
          </a:xfrm>
          <a:prstGeom prst="rect">
            <a:avLst/>
          </a:prstGeom>
          <a:gradFill>
            <a:gsLst>
              <a:gs pos="0">
                <a:srgbClr val="FFFFFF">
                  <a:alpha val="0"/>
                  <a:alpha val="11110"/>
                </a:srgbClr>
              </a:gs>
              <a:gs pos="50000">
                <a:srgbClr val="7485FB">
                  <a:alpha val="10980"/>
                  <a:alpha val="11110"/>
                </a:srgbClr>
              </a:gs>
              <a:gs pos="100000">
                <a:srgbClr val="FFFFFF">
                  <a:alpha val="0"/>
                  <a:alpha val="1111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1" name="Google Shape;371;p31"/>
          <p:cNvPicPr preferRelativeResize="0"/>
          <p:nvPr/>
        </p:nvPicPr>
        <p:blipFill>
          <a:blip r:embed="rId4">
            <a:alphaModFix/>
          </a:blip>
          <a:stretch>
            <a:fillRect/>
          </a:stretch>
        </p:blipFill>
        <p:spPr>
          <a:xfrm>
            <a:off x="8089650" y="-608275"/>
            <a:ext cx="2295525" cy="2295525"/>
          </a:xfrm>
          <a:prstGeom prst="rect">
            <a:avLst/>
          </a:prstGeom>
          <a:noFill/>
          <a:ln>
            <a:noFill/>
          </a:ln>
        </p:spPr>
      </p:pic>
      <p:pic>
        <p:nvPicPr>
          <p:cNvPr id="372" name="Google Shape;372;p31"/>
          <p:cNvPicPr preferRelativeResize="0"/>
          <p:nvPr/>
        </p:nvPicPr>
        <p:blipFill>
          <a:blip r:embed="rId5">
            <a:alphaModFix/>
          </a:blip>
          <a:stretch>
            <a:fillRect/>
          </a:stretch>
        </p:blipFill>
        <p:spPr>
          <a:xfrm>
            <a:off x="6278275" y="3054513"/>
            <a:ext cx="3709850" cy="3709850"/>
          </a:xfrm>
          <a:prstGeom prst="rect">
            <a:avLst/>
          </a:prstGeom>
          <a:noFill/>
          <a:ln>
            <a:noFill/>
          </a:ln>
        </p:spPr>
      </p:pic>
      <p:pic>
        <p:nvPicPr>
          <p:cNvPr id="373" name="Google Shape;373;p31"/>
          <p:cNvPicPr preferRelativeResize="0"/>
          <p:nvPr/>
        </p:nvPicPr>
        <p:blipFill>
          <a:blip r:embed="rId6">
            <a:alphaModFix/>
          </a:blip>
          <a:stretch>
            <a:fillRect/>
          </a:stretch>
        </p:blipFill>
        <p:spPr>
          <a:xfrm>
            <a:off x="6513175" y="1490838"/>
            <a:ext cx="161925" cy="161925"/>
          </a:xfrm>
          <a:prstGeom prst="rect">
            <a:avLst/>
          </a:prstGeom>
          <a:noFill/>
          <a:ln>
            <a:noFill/>
          </a:ln>
        </p:spPr>
      </p:pic>
      <p:pic>
        <p:nvPicPr>
          <p:cNvPr id="374" name="Google Shape;374;p31"/>
          <p:cNvPicPr preferRelativeResize="0"/>
          <p:nvPr/>
        </p:nvPicPr>
        <p:blipFill>
          <a:blip r:embed="rId6">
            <a:alphaModFix/>
          </a:blip>
          <a:stretch>
            <a:fillRect/>
          </a:stretch>
        </p:blipFill>
        <p:spPr>
          <a:xfrm>
            <a:off x="5592325" y="158850"/>
            <a:ext cx="161925" cy="161925"/>
          </a:xfrm>
          <a:prstGeom prst="rect">
            <a:avLst/>
          </a:prstGeom>
          <a:noFill/>
          <a:ln>
            <a:noFill/>
          </a:ln>
        </p:spPr>
      </p:pic>
      <p:sp>
        <p:nvSpPr>
          <p:cNvPr id="375" name="Google Shape;375;p31"/>
          <p:cNvSpPr/>
          <p:nvPr/>
        </p:nvSpPr>
        <p:spPr>
          <a:xfrm flipH="1">
            <a:off x="3345200" y="0"/>
            <a:ext cx="35106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6" name="Google Shape;376;p31"/>
          <p:cNvPicPr preferRelativeResize="0"/>
          <p:nvPr/>
        </p:nvPicPr>
        <p:blipFill>
          <a:blip r:embed="rId7">
            <a:alphaModFix/>
          </a:blip>
          <a:stretch>
            <a:fillRect/>
          </a:stretch>
        </p:blipFill>
        <p:spPr>
          <a:xfrm>
            <a:off x="2841038" y="-12"/>
            <a:ext cx="1181400" cy="1181400"/>
          </a:xfrm>
          <a:prstGeom prst="rect">
            <a:avLst/>
          </a:prstGeom>
          <a:noFill/>
          <a:ln>
            <a:noFill/>
          </a:ln>
        </p:spPr>
      </p:pic>
      <p:sp>
        <p:nvSpPr>
          <p:cNvPr id="377" name="Google Shape;377;p31"/>
          <p:cNvSpPr/>
          <p:nvPr/>
        </p:nvSpPr>
        <p:spPr>
          <a:xfrm>
            <a:off x="4399888" y="4520381"/>
            <a:ext cx="1181400" cy="1181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8" name="Google Shape;378;p31"/>
          <p:cNvPicPr preferRelativeResize="0"/>
          <p:nvPr/>
        </p:nvPicPr>
        <p:blipFill>
          <a:blip r:embed="rId6">
            <a:alphaModFix/>
          </a:blip>
          <a:stretch>
            <a:fillRect/>
          </a:stretch>
        </p:blipFill>
        <p:spPr>
          <a:xfrm>
            <a:off x="4133815" y="4499625"/>
            <a:ext cx="161925" cy="161925"/>
          </a:xfrm>
          <a:prstGeom prst="rect">
            <a:avLst/>
          </a:prstGeom>
          <a:noFill/>
          <a:ln>
            <a:noFill/>
          </a:ln>
        </p:spPr>
      </p:pic>
      <p:grpSp>
        <p:nvGrpSpPr>
          <p:cNvPr id="379" name="Google Shape;379;p31"/>
          <p:cNvGrpSpPr/>
          <p:nvPr/>
        </p:nvGrpSpPr>
        <p:grpSpPr>
          <a:xfrm>
            <a:off x="359873" y="4661550"/>
            <a:ext cx="697125" cy="373800"/>
            <a:chOff x="1019875" y="4108325"/>
            <a:chExt cx="697125" cy="373800"/>
          </a:xfrm>
        </p:grpSpPr>
        <p:sp>
          <p:nvSpPr>
            <p:cNvPr id="380" name="Google Shape;380;p31"/>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1"/>
          <p:cNvSpPr txBox="1">
            <a:spLocks noGrp="1"/>
          </p:cNvSpPr>
          <p:nvPr>
            <p:ph type="ctrTitle"/>
          </p:nvPr>
        </p:nvSpPr>
        <p:spPr>
          <a:xfrm>
            <a:off x="359586" y="398877"/>
            <a:ext cx="3025080" cy="64882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a:latin typeface="Barlow Condensed Black" panose="00000A06000000000000" pitchFamily="2" charset="0"/>
              </a:rPr>
              <a:t>TRÍ TUỆ NHÂN TẠO</a:t>
            </a:r>
            <a:endParaRPr lang="en-US" sz="3200">
              <a:solidFill>
                <a:schemeClr val="lt1"/>
              </a:solidFill>
              <a:latin typeface="Barlow Condensed Black" panose="00000A06000000000000" pitchFamily="2" charset="0"/>
            </a:endParaRPr>
          </a:p>
        </p:txBody>
      </p:sp>
      <p:sp>
        <p:nvSpPr>
          <p:cNvPr id="385" name="Google Shape;385;p31"/>
          <p:cNvSpPr txBox="1">
            <a:spLocks noGrp="1"/>
          </p:cNvSpPr>
          <p:nvPr>
            <p:ph type="subTitle" idx="1"/>
          </p:nvPr>
        </p:nvSpPr>
        <p:spPr>
          <a:xfrm>
            <a:off x="377957" y="1054429"/>
            <a:ext cx="4290992" cy="8510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latin typeface="Barlow Condensed Medium" panose="00000606000000000000" pitchFamily="2" charset="0"/>
              </a:rPr>
              <a:t>Đề tài: Nhận dạng chữ số in trên bằng tốt nghiệp</a:t>
            </a:r>
            <a:endParaRPr sz="2400">
              <a:latin typeface="Barlow Condensed Medium" panose="00000606000000000000" pitchFamily="2" charset="0"/>
            </a:endParaRPr>
          </a:p>
        </p:txBody>
      </p:sp>
      <p:sp>
        <p:nvSpPr>
          <p:cNvPr id="20" name="TextBox 19">
            <a:extLst>
              <a:ext uri="{FF2B5EF4-FFF2-40B4-BE49-F238E27FC236}">
                <a16:creationId xmlns:a16="http://schemas.microsoft.com/office/drawing/2014/main" id="{56736EEF-1F40-462A-A58E-A9594972EA1C}"/>
              </a:ext>
            </a:extLst>
          </p:cNvPr>
          <p:cNvSpPr txBox="1"/>
          <p:nvPr/>
        </p:nvSpPr>
        <p:spPr>
          <a:xfrm>
            <a:off x="70234" y="2072669"/>
            <a:ext cx="4426069" cy="2349361"/>
          </a:xfrm>
          <a:prstGeom prst="rect">
            <a:avLst/>
          </a:prstGeom>
          <a:noFill/>
        </p:spPr>
        <p:txBody>
          <a:bodyPr wrap="square">
            <a:spAutoFit/>
          </a:bodyPr>
          <a:lstStyle/>
          <a:p>
            <a:pPr marL="342900" marR="0">
              <a:spcBef>
                <a:spcPts val="1200"/>
              </a:spcBef>
              <a:spcAft>
                <a:spcPts val="800"/>
              </a:spcAft>
            </a:pPr>
            <a:r>
              <a:rPr lang="en-US" sz="16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Giảng viên : 	Nguyễn Lan Anh</a:t>
            </a:r>
            <a:endParaRPr lang="en-US" sz="1600">
              <a:solidFill>
                <a:schemeClr val="tx2"/>
              </a:solidFill>
              <a:latin typeface="Barlow Condensed Medium" panose="00000606000000000000" pitchFamily="2" charset="0"/>
              <a:ea typeface="Calibri" panose="020F0502020204030204" pitchFamily="34" charset="0"/>
              <a:cs typeface="Times New Roman" panose="02020603050405020304" pitchFamily="18" charset="0"/>
            </a:endParaRPr>
          </a:p>
          <a:p>
            <a:pPr marL="342900" marR="0">
              <a:spcBef>
                <a:spcPts val="1200"/>
              </a:spcBef>
              <a:spcAft>
                <a:spcPts val="800"/>
              </a:spcAft>
            </a:pPr>
            <a:r>
              <a:rPr lang="en-US" sz="16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Lớp : 		20221IT6043004</a:t>
            </a:r>
            <a:endParaRPr lang="en-US" sz="16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marL="342900" marR="0">
              <a:spcBef>
                <a:spcPts val="1200"/>
              </a:spcBef>
              <a:spcAft>
                <a:spcPts val="800"/>
              </a:spcAft>
            </a:pPr>
            <a:r>
              <a:rPr lang="en-US" sz="16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Nhóm:		Nhóm 24</a:t>
            </a:r>
            <a:endParaRPr lang="en-US" sz="16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marL="342900" marR="0">
              <a:spcBef>
                <a:spcPts val="1200"/>
              </a:spcBef>
              <a:spcAft>
                <a:spcPts val="800"/>
              </a:spcAft>
            </a:pPr>
            <a:r>
              <a:rPr lang="en-US" sz="16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Sinh viên thực hiện : 	Dương Ngọc Anh - 2020600274</a:t>
            </a:r>
            <a:endParaRPr lang="en-US" sz="16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marL="342900" marR="0">
              <a:spcBef>
                <a:spcPts val="1200"/>
              </a:spcBef>
              <a:spcAft>
                <a:spcPts val="800"/>
              </a:spcAft>
            </a:pPr>
            <a:r>
              <a:rPr lang="en-US" sz="16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		</a:t>
            </a:r>
            <a:r>
              <a:rPr lang="en-US" sz="16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Nguyễn Thành Lâm - 2020601227</a:t>
            </a:r>
            <a:endParaRPr lang="en-US" sz="16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2.2 MÔ HÌNH NEURAL NETWORK</a:t>
            </a:r>
            <a:endParaRPr lang="en-US">
              <a:solidFill>
                <a:schemeClr val="dk2"/>
              </a:solidFill>
              <a:latin typeface="Barlow Condensed SemiBold" panose="00000706000000000000" pitchFamily="2" charset="0"/>
              <a:ea typeface="Antonio ExtraLight"/>
              <a:cs typeface="Antonio ExtraLight"/>
              <a:sym typeface="Antonio ExtraLight"/>
            </a:endParaRPr>
          </a:p>
        </p:txBody>
      </p:sp>
      <p:sp>
        <p:nvSpPr>
          <p:cNvPr id="32" name="TextBox 31">
            <a:extLst>
              <a:ext uri="{FF2B5EF4-FFF2-40B4-BE49-F238E27FC236}">
                <a16:creationId xmlns:a16="http://schemas.microsoft.com/office/drawing/2014/main" id="{1B5450FE-2C1A-4CAF-804C-BA136269EC7A}"/>
              </a:ext>
            </a:extLst>
          </p:cNvPr>
          <p:cNvSpPr txBox="1"/>
          <p:nvPr/>
        </p:nvSpPr>
        <p:spPr>
          <a:xfrm>
            <a:off x="4396000" y="2051121"/>
            <a:ext cx="4334826" cy="1049262"/>
          </a:xfrm>
          <a:prstGeom prst="rect">
            <a:avLst/>
          </a:prstGeom>
          <a:noFill/>
        </p:spPr>
        <p:txBody>
          <a:bodyPr wrap="square">
            <a:spAutoFit/>
          </a:bodyPr>
          <a:lstStyle/>
          <a:p>
            <a:pPr marR="0" lvl="0" algn="just">
              <a:lnSpc>
                <a:spcPct val="107000"/>
              </a:lnSpc>
              <a:spcBef>
                <a:spcPts val="1200"/>
              </a:spcBef>
              <a:spcAft>
                <a:spcPts val="800"/>
              </a:spcAft>
            </a:pPr>
            <a:r>
              <a:rPr lang="vi-VN"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Logistic regression là mô hình neural network đơn giản nhất chỉ với input layer và output layer.</a:t>
            </a:r>
            <a:endParaRPr lang="en-US"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66A25AEF-F069-41C0-8494-03225120B747}"/>
              </a:ext>
            </a:extLst>
          </p:cNvPr>
          <p:cNvSpPr txBox="1"/>
          <p:nvPr/>
        </p:nvSpPr>
        <p:spPr>
          <a:xfrm>
            <a:off x="-778932" y="3886720"/>
            <a:ext cx="5350932"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2.2: Mô hình Logistic Regression</a:t>
            </a:r>
          </a:p>
        </p:txBody>
      </p:sp>
      <p:sp>
        <p:nvSpPr>
          <p:cNvPr id="6" name="Google Shape;478;p38">
            <a:extLst>
              <a:ext uri="{FF2B5EF4-FFF2-40B4-BE49-F238E27FC236}">
                <a16:creationId xmlns:a16="http://schemas.microsoft.com/office/drawing/2014/main" id="{DFB9E394-9D3B-4F11-B7A3-ACBF489343C6}"/>
              </a:ext>
            </a:extLst>
          </p:cNvPr>
          <p:cNvSpPr txBox="1">
            <a:spLocks/>
          </p:cNvSpPr>
          <p:nvPr/>
        </p:nvSpPr>
        <p:spPr>
          <a:xfrm>
            <a:off x="131880" y="517948"/>
            <a:ext cx="74172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Poppins"/>
              <a:buNone/>
              <a:defRPr sz="32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2pPr>
            <a:lvl3pPr marR="0" lvl="2"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3pPr>
            <a:lvl4pPr marR="0" lvl="3"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4pPr>
            <a:lvl5pPr marR="0" lvl="4"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5pPr>
            <a:lvl6pPr marR="0" lvl="5"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6pPr>
            <a:lvl7pPr marR="0" lvl="6"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7pPr>
            <a:lvl8pPr marR="0" lvl="7"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8pPr>
            <a:lvl9pPr marR="0" lvl="8"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9pPr>
          </a:lstStyle>
          <a:p>
            <a:r>
              <a:rPr lang="en-US">
                <a:latin typeface="Barlow Condensed SemiBold" panose="00000706000000000000" pitchFamily="2" charset="0"/>
              </a:rPr>
              <a:t>2.2.1 Logistic regression</a:t>
            </a:r>
            <a:endParaRPr lang="en-US">
              <a:latin typeface="Barlow Condensed SemiBold" panose="00000706000000000000" pitchFamily="2" charset="0"/>
              <a:ea typeface="Antonio ExtraLight"/>
              <a:cs typeface="Antonio ExtraLight"/>
              <a:sym typeface="Antonio ExtraLight"/>
            </a:endParaRPr>
          </a:p>
        </p:txBody>
      </p:sp>
      <p:pic>
        <p:nvPicPr>
          <p:cNvPr id="7" name="Picture 6">
            <a:extLst>
              <a:ext uri="{FF2B5EF4-FFF2-40B4-BE49-F238E27FC236}">
                <a16:creationId xmlns:a16="http://schemas.microsoft.com/office/drawing/2014/main" id="{7E2D8D5D-57FF-4604-89F1-93812F35B09A}"/>
              </a:ext>
            </a:extLst>
          </p:cNvPr>
          <p:cNvPicPr/>
          <p:nvPr/>
        </p:nvPicPr>
        <p:blipFill>
          <a:blip r:embed="rId3"/>
          <a:stretch>
            <a:fillRect/>
          </a:stretch>
        </p:blipFill>
        <p:spPr>
          <a:xfrm>
            <a:off x="398994" y="1471113"/>
            <a:ext cx="2995079" cy="2298595"/>
          </a:xfrm>
          <a:prstGeom prst="rect">
            <a:avLst/>
          </a:prstGeom>
          <a:ln>
            <a:solidFill>
              <a:schemeClr val="accent1"/>
            </a:solidFill>
          </a:ln>
        </p:spPr>
      </p:pic>
    </p:spTree>
    <p:extLst>
      <p:ext uri="{BB962C8B-B14F-4D97-AF65-F5344CB8AC3E}">
        <p14:creationId xmlns:p14="http://schemas.microsoft.com/office/powerpoint/2010/main" val="15192188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2.2 MÔ HÌNH NEURAL NETWORK</a:t>
            </a:r>
            <a:endParaRPr lang="en-US">
              <a:solidFill>
                <a:schemeClr val="dk2"/>
              </a:solidFill>
              <a:latin typeface="Barlow Condensed SemiBold" panose="00000706000000000000" pitchFamily="2" charset="0"/>
              <a:ea typeface="Antonio ExtraLight"/>
              <a:cs typeface="Antonio ExtraLight"/>
              <a:sym typeface="Antonio ExtraLight"/>
            </a:endParaRPr>
          </a:p>
        </p:txBody>
      </p:sp>
      <p:sp>
        <p:nvSpPr>
          <p:cNvPr id="34" name="TextBox 33">
            <a:extLst>
              <a:ext uri="{FF2B5EF4-FFF2-40B4-BE49-F238E27FC236}">
                <a16:creationId xmlns:a16="http://schemas.microsoft.com/office/drawing/2014/main" id="{66A25AEF-F069-41C0-8494-03225120B747}"/>
              </a:ext>
            </a:extLst>
          </p:cNvPr>
          <p:cNvSpPr txBox="1"/>
          <p:nvPr/>
        </p:nvSpPr>
        <p:spPr>
          <a:xfrm>
            <a:off x="-778932" y="4225960"/>
            <a:ext cx="5350932"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2.3: Mô hình Neural Network</a:t>
            </a:r>
          </a:p>
        </p:txBody>
      </p:sp>
      <p:sp>
        <p:nvSpPr>
          <p:cNvPr id="6" name="Google Shape;478;p38">
            <a:extLst>
              <a:ext uri="{FF2B5EF4-FFF2-40B4-BE49-F238E27FC236}">
                <a16:creationId xmlns:a16="http://schemas.microsoft.com/office/drawing/2014/main" id="{DFB9E394-9D3B-4F11-B7A3-ACBF489343C6}"/>
              </a:ext>
            </a:extLst>
          </p:cNvPr>
          <p:cNvSpPr txBox="1">
            <a:spLocks/>
          </p:cNvSpPr>
          <p:nvPr/>
        </p:nvSpPr>
        <p:spPr>
          <a:xfrm>
            <a:off x="131880" y="517948"/>
            <a:ext cx="74172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Poppins"/>
              <a:buNone/>
              <a:defRPr sz="32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2pPr>
            <a:lvl3pPr marR="0" lvl="2"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3pPr>
            <a:lvl4pPr marR="0" lvl="3"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4pPr>
            <a:lvl5pPr marR="0" lvl="4"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5pPr>
            <a:lvl6pPr marR="0" lvl="5"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6pPr>
            <a:lvl7pPr marR="0" lvl="6"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7pPr>
            <a:lvl8pPr marR="0" lvl="7"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8pPr>
            <a:lvl9pPr marR="0" lvl="8" algn="l" rtl="0">
              <a:lnSpc>
                <a:spcPct val="100000"/>
              </a:lnSpc>
              <a:spcBef>
                <a:spcPts val="0"/>
              </a:spcBef>
              <a:spcAft>
                <a:spcPts val="0"/>
              </a:spcAft>
              <a:buClr>
                <a:schemeClr val="dk2"/>
              </a:buClr>
              <a:buSzPts val="3000"/>
              <a:buFont typeface="Poppins"/>
              <a:buNone/>
              <a:defRPr sz="3000" b="1" i="0" u="none" strike="noStrike" cap="none">
                <a:solidFill>
                  <a:schemeClr val="dk2"/>
                </a:solidFill>
                <a:latin typeface="Poppins"/>
                <a:ea typeface="Poppins"/>
                <a:cs typeface="Poppins"/>
                <a:sym typeface="Poppins"/>
              </a:defRPr>
            </a:lvl9pPr>
          </a:lstStyle>
          <a:p>
            <a:r>
              <a:rPr lang="en-US">
                <a:latin typeface="Barlow Condensed SemiBold" panose="00000706000000000000" pitchFamily="2" charset="0"/>
              </a:rPr>
              <a:t>2.2.2 Mô hình tổng quát</a:t>
            </a:r>
            <a:endParaRPr lang="en-US">
              <a:latin typeface="Barlow Condensed SemiBold" panose="00000706000000000000" pitchFamily="2" charset="0"/>
              <a:ea typeface="Antonio ExtraLight"/>
              <a:cs typeface="Antonio ExtraLight"/>
              <a:sym typeface="Antonio ExtraLight"/>
            </a:endParaRPr>
          </a:p>
        </p:txBody>
      </p:sp>
      <p:pic>
        <p:nvPicPr>
          <p:cNvPr id="9" name="Picture 8">
            <a:extLst>
              <a:ext uri="{FF2B5EF4-FFF2-40B4-BE49-F238E27FC236}">
                <a16:creationId xmlns:a16="http://schemas.microsoft.com/office/drawing/2014/main" id="{3CA022DB-628E-4322-8A75-C5F6EC513A6F}"/>
              </a:ext>
            </a:extLst>
          </p:cNvPr>
          <p:cNvPicPr/>
          <p:nvPr/>
        </p:nvPicPr>
        <p:blipFill>
          <a:blip r:embed="rId3"/>
          <a:stretch>
            <a:fillRect/>
          </a:stretch>
        </p:blipFill>
        <p:spPr>
          <a:xfrm>
            <a:off x="287867" y="1389717"/>
            <a:ext cx="3217333" cy="2755525"/>
          </a:xfrm>
          <a:prstGeom prst="rect">
            <a:avLst/>
          </a:prstGeom>
          <a:ln>
            <a:solidFill>
              <a:schemeClr val="accent1"/>
            </a:solidFill>
          </a:ln>
        </p:spPr>
      </p:pic>
      <p:sp>
        <p:nvSpPr>
          <p:cNvPr id="10" name="TextBox 9">
            <a:extLst>
              <a:ext uri="{FF2B5EF4-FFF2-40B4-BE49-F238E27FC236}">
                <a16:creationId xmlns:a16="http://schemas.microsoft.com/office/drawing/2014/main" id="{C2C4215E-0D43-4BDD-B83E-554B3AC659D6}"/>
              </a:ext>
            </a:extLst>
          </p:cNvPr>
          <p:cNvSpPr txBox="1"/>
          <p:nvPr/>
        </p:nvSpPr>
        <p:spPr>
          <a:xfrm>
            <a:off x="3379894" y="1569747"/>
            <a:ext cx="5303520" cy="2395464"/>
          </a:xfrm>
          <a:prstGeom prst="rect">
            <a:avLst/>
          </a:prstGeom>
          <a:noFill/>
        </p:spPr>
        <p:txBody>
          <a:bodyPr wrap="square">
            <a:spAutoFit/>
          </a:bodyPr>
          <a:lstStyle/>
          <a:p>
            <a:pPr marL="723900" marR="0" algn="just">
              <a:lnSpc>
                <a:spcPct val="107000"/>
              </a:lnSpc>
              <a:spcBef>
                <a:spcPts val="1200"/>
              </a:spcBef>
              <a:spcAft>
                <a:spcPts val="800"/>
              </a:spcAft>
            </a:pPr>
            <a:r>
              <a:rPr lang="vi-VN"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a:t>
            </a: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a:t>
            </a:r>
            <a:r>
              <a:rPr lang="vi-VN"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Layer đầu tiên là input layer, các layer ở giữa được gọi là hidden layer, layer cuối cùng được gọi là output layer. Các hình tròn được gọi là node.</a:t>
            </a:r>
            <a:endPar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a:p>
            <a:pPr marL="723900" marR="0" algn="just">
              <a:lnSpc>
                <a:spcPct val="107000"/>
              </a:lnSpc>
              <a:spcBef>
                <a:spcPts val="1200"/>
              </a:spcBef>
              <a:spcAft>
                <a:spcPts val="800"/>
              </a:spcAft>
            </a:pPr>
            <a:r>
              <a:rPr lang="vi-VN"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Mỗi mô hình luôn có 1 input layer, 1 output layer, có thể có hoặc không các hidden layer. Tổng số layer trong mô hình được quy ước là số layer – 1 (Không tính input layer).</a:t>
            </a:r>
            <a:endPar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5156804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2.3 ẢNH TRONG MÁY TÍNH</a:t>
            </a:r>
            <a:endParaRPr lang="en-US">
              <a:latin typeface="Barlow Condensed SemiBold" panose="00000706000000000000" pitchFamily="2" charset="0"/>
              <a:ea typeface="Antonio ExtraLight"/>
              <a:cs typeface="Antonio ExtraLight"/>
              <a:sym typeface="Antonio ExtraLight"/>
            </a:endParaRPr>
          </a:p>
        </p:txBody>
      </p:sp>
      <p:sp>
        <p:nvSpPr>
          <p:cNvPr id="8" name="TextBox 7">
            <a:extLst>
              <a:ext uri="{FF2B5EF4-FFF2-40B4-BE49-F238E27FC236}">
                <a16:creationId xmlns:a16="http://schemas.microsoft.com/office/drawing/2014/main" id="{D8D94A9C-D65B-4005-AE50-F9A399E66A31}"/>
              </a:ext>
            </a:extLst>
          </p:cNvPr>
          <p:cNvSpPr txBox="1"/>
          <p:nvPr/>
        </p:nvSpPr>
        <p:spPr>
          <a:xfrm>
            <a:off x="418153" y="874590"/>
            <a:ext cx="8307693" cy="953531"/>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Hệ màu RGB: RGB viết tắt của red (đỏ), green (xanh lục), blue (xanh lam), là ba màu chính của ánh sáng khi tách ra từ lăng kính. Khi trộn ba màu trên theo tỉ lệ nhất định có thể tạo thành các màu khác nhau.</a:t>
            </a:r>
          </a:p>
        </p:txBody>
      </p:sp>
      <p:sp>
        <p:nvSpPr>
          <p:cNvPr id="11" name="TextBox 10">
            <a:extLst>
              <a:ext uri="{FF2B5EF4-FFF2-40B4-BE49-F238E27FC236}">
                <a16:creationId xmlns:a16="http://schemas.microsoft.com/office/drawing/2014/main" id="{C24ADEF1-9CBC-416B-8949-576A9D6E77FE}"/>
              </a:ext>
            </a:extLst>
          </p:cNvPr>
          <p:cNvSpPr txBox="1"/>
          <p:nvPr/>
        </p:nvSpPr>
        <p:spPr>
          <a:xfrm>
            <a:off x="418153" y="1828121"/>
            <a:ext cx="4255447" cy="2267287"/>
          </a:xfrm>
          <a:prstGeom prst="rect">
            <a:avLst/>
          </a:prstGeom>
          <a:noFill/>
        </p:spPr>
        <p:txBody>
          <a:bodyPr wrap="square">
            <a:spAutoFit/>
          </a:bodyPr>
          <a:lstStyle/>
          <a:p>
            <a:pPr marR="0" lvl="0" algn="just">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Tensor:</a:t>
            </a:r>
          </a:p>
          <a:p>
            <a:pPr marR="0" lvl="0" algn="just">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Khi dữ liệu biểu diễn dạng 1 chiều, người ta gọi là vector, mặc định khi viết vector sẽ viết dưới dạng cột.</a:t>
            </a:r>
          </a:p>
          <a:p>
            <a:pPr marR="0" lvl="0" algn="just">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Khi dữ liệu dạng 2 chiều, người ta gọi là ma trận, kích thước là số hàng * số cột.</a:t>
            </a:r>
          </a:p>
        </p:txBody>
      </p:sp>
      <p:pic>
        <p:nvPicPr>
          <p:cNvPr id="13" name="Picture 12">
            <a:extLst>
              <a:ext uri="{FF2B5EF4-FFF2-40B4-BE49-F238E27FC236}">
                <a16:creationId xmlns:a16="http://schemas.microsoft.com/office/drawing/2014/main" id="{A7EAB086-AC40-4B5E-9FF4-E2DCEFFE2BC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873589" y="1649600"/>
            <a:ext cx="3652267" cy="2737908"/>
          </a:xfrm>
          <a:prstGeom prst="rect">
            <a:avLst/>
          </a:prstGeom>
          <a:noFill/>
          <a:ln>
            <a:solidFill>
              <a:schemeClr val="accent1"/>
            </a:solidFill>
          </a:ln>
        </p:spPr>
      </p:pic>
      <p:sp>
        <p:nvSpPr>
          <p:cNvPr id="14" name="TextBox 13">
            <a:extLst>
              <a:ext uri="{FF2B5EF4-FFF2-40B4-BE49-F238E27FC236}">
                <a16:creationId xmlns:a16="http://schemas.microsoft.com/office/drawing/2014/main" id="{5E3C34DC-A2E0-49FA-BCEA-919C197277E7}"/>
              </a:ext>
            </a:extLst>
          </p:cNvPr>
          <p:cNvSpPr txBox="1"/>
          <p:nvPr/>
        </p:nvSpPr>
        <p:spPr>
          <a:xfrm>
            <a:off x="4516915" y="4426238"/>
            <a:ext cx="4365613" cy="646331"/>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2.4: Ảnh màu kích thước 28*28 biểu diễn dưới dạng tensor 28*28*3</a:t>
            </a:r>
          </a:p>
        </p:txBody>
      </p:sp>
    </p:spTree>
    <p:extLst>
      <p:ext uri="{BB962C8B-B14F-4D97-AF65-F5344CB8AC3E}">
        <p14:creationId xmlns:p14="http://schemas.microsoft.com/office/powerpoint/2010/main" val="55099482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2.3 ẢNH TRONG MÁY TÍNH</a:t>
            </a:r>
            <a:endParaRPr lang="en-US">
              <a:latin typeface="Barlow Condensed SemiBold" panose="00000706000000000000" pitchFamily="2" charset="0"/>
              <a:ea typeface="Antonio ExtraLight"/>
              <a:cs typeface="Antonio ExtraLight"/>
              <a:sym typeface="Antonio ExtraLight"/>
            </a:endParaRPr>
          </a:p>
        </p:txBody>
      </p:sp>
      <p:sp>
        <p:nvSpPr>
          <p:cNvPr id="7" name="TextBox 6">
            <a:extLst>
              <a:ext uri="{FF2B5EF4-FFF2-40B4-BE49-F238E27FC236}">
                <a16:creationId xmlns:a16="http://schemas.microsoft.com/office/drawing/2014/main" id="{DF671281-49C8-4FA4-9273-79EF9C5D90F3}"/>
              </a:ext>
            </a:extLst>
          </p:cNvPr>
          <p:cNvSpPr txBox="1"/>
          <p:nvPr/>
        </p:nvSpPr>
        <p:spPr>
          <a:xfrm>
            <a:off x="330100" y="643631"/>
            <a:ext cx="8307693" cy="36080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 Phép tích chập (convolution)</a:t>
            </a:r>
            <a:endPar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7EBEBE07-4580-445E-B601-E5C964F3D9E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72340" y="1049819"/>
            <a:ext cx="3368140" cy="1559689"/>
          </a:xfrm>
          <a:prstGeom prst="rect">
            <a:avLst/>
          </a:prstGeom>
          <a:noFill/>
          <a:ln>
            <a:solidFill>
              <a:schemeClr val="accent1"/>
            </a:solidFill>
          </a:ln>
        </p:spPr>
      </p:pic>
      <p:sp>
        <p:nvSpPr>
          <p:cNvPr id="10" name="TextBox 9">
            <a:extLst>
              <a:ext uri="{FF2B5EF4-FFF2-40B4-BE49-F238E27FC236}">
                <a16:creationId xmlns:a16="http://schemas.microsoft.com/office/drawing/2014/main" id="{D04A5DFC-D2D2-4D10-A00B-2D9DA31D2D5E}"/>
              </a:ext>
            </a:extLst>
          </p:cNvPr>
          <p:cNvSpPr txBox="1"/>
          <p:nvPr/>
        </p:nvSpPr>
        <p:spPr>
          <a:xfrm>
            <a:off x="354884" y="2709497"/>
            <a:ext cx="4440120" cy="124989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Padding: Mỗi lần thực hiện phép tính convolution xong thì kích thước ma trận Y đều nhỏ hơn X. Nếu muốn ma trận Y thu được có kích thước bằng ma trận X chỉ cần thêm giá trị 0 ở viền ngoài ma trận X.</a:t>
            </a:r>
          </a:p>
        </p:txBody>
      </p:sp>
      <p:pic>
        <p:nvPicPr>
          <p:cNvPr id="12" name="Picture 11">
            <a:extLst>
              <a:ext uri="{FF2B5EF4-FFF2-40B4-BE49-F238E27FC236}">
                <a16:creationId xmlns:a16="http://schemas.microsoft.com/office/drawing/2014/main" id="{5BD20C65-219B-49AB-92A0-9A3BE295D608}"/>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257182" y="1145244"/>
            <a:ext cx="3531934" cy="3280185"/>
          </a:xfrm>
          <a:prstGeom prst="rect">
            <a:avLst/>
          </a:prstGeom>
          <a:noFill/>
          <a:ln>
            <a:solidFill>
              <a:schemeClr val="accent1"/>
            </a:solidFill>
          </a:ln>
        </p:spPr>
      </p:pic>
      <p:sp>
        <p:nvSpPr>
          <p:cNvPr id="15" name="TextBox 14">
            <a:extLst>
              <a:ext uri="{FF2B5EF4-FFF2-40B4-BE49-F238E27FC236}">
                <a16:creationId xmlns:a16="http://schemas.microsoft.com/office/drawing/2014/main" id="{67D12D3E-0433-45FC-A46D-1ACEA344BEC6}"/>
              </a:ext>
            </a:extLst>
          </p:cNvPr>
          <p:cNvSpPr txBox="1"/>
          <p:nvPr/>
        </p:nvSpPr>
        <p:spPr>
          <a:xfrm>
            <a:off x="4840342" y="4499869"/>
            <a:ext cx="436561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2.5: Ma trận X khi thêm viền 0 bên ngoài</a:t>
            </a:r>
          </a:p>
        </p:txBody>
      </p:sp>
      <p:sp>
        <p:nvSpPr>
          <p:cNvPr id="16" name="TextBox 15">
            <a:extLst>
              <a:ext uri="{FF2B5EF4-FFF2-40B4-BE49-F238E27FC236}">
                <a16:creationId xmlns:a16="http://schemas.microsoft.com/office/drawing/2014/main" id="{398C37B5-6562-44CB-9B70-76DFE7BF54D8}"/>
              </a:ext>
            </a:extLst>
          </p:cNvPr>
          <p:cNvSpPr txBox="1"/>
          <p:nvPr/>
        </p:nvSpPr>
        <p:spPr>
          <a:xfrm>
            <a:off x="354884" y="4093681"/>
            <a:ext cx="4365613" cy="953531"/>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 </a:t>
            </a: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Phép tính này gọi là convolution với padding = 1. Padding = k nghĩa là thêm k vector 0 vào mỗi phía của ma trận.</a:t>
            </a:r>
          </a:p>
        </p:txBody>
      </p:sp>
    </p:spTree>
    <p:extLst>
      <p:ext uri="{BB962C8B-B14F-4D97-AF65-F5344CB8AC3E}">
        <p14:creationId xmlns:p14="http://schemas.microsoft.com/office/powerpoint/2010/main" val="289930887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2.3 ẢNH TRONG MÁY TÍNH</a:t>
            </a:r>
            <a:endParaRPr lang="en-US">
              <a:latin typeface="Barlow Condensed SemiBold" panose="00000706000000000000" pitchFamily="2" charset="0"/>
              <a:ea typeface="Antonio ExtraLight"/>
              <a:cs typeface="Antonio ExtraLight"/>
              <a:sym typeface="Antonio ExtraLight"/>
            </a:endParaRPr>
          </a:p>
        </p:txBody>
      </p:sp>
      <p:sp>
        <p:nvSpPr>
          <p:cNvPr id="7" name="TextBox 6">
            <a:extLst>
              <a:ext uri="{FF2B5EF4-FFF2-40B4-BE49-F238E27FC236}">
                <a16:creationId xmlns:a16="http://schemas.microsoft.com/office/drawing/2014/main" id="{DF671281-49C8-4FA4-9273-79EF9C5D90F3}"/>
              </a:ext>
            </a:extLst>
          </p:cNvPr>
          <p:cNvSpPr txBox="1"/>
          <p:nvPr/>
        </p:nvSpPr>
        <p:spPr>
          <a:xfrm>
            <a:off x="330100" y="643631"/>
            <a:ext cx="8307693" cy="36080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 Stride</a:t>
            </a:r>
            <a:endPar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67D12D3E-0433-45FC-A46D-1ACEA344BEC6}"/>
              </a:ext>
            </a:extLst>
          </p:cNvPr>
          <p:cNvSpPr txBox="1"/>
          <p:nvPr/>
        </p:nvSpPr>
        <p:spPr>
          <a:xfrm>
            <a:off x="-242249" y="4555007"/>
            <a:ext cx="436561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2.6: stride = 1, padding = 1</a:t>
            </a:r>
          </a:p>
        </p:txBody>
      </p:sp>
      <p:pic>
        <p:nvPicPr>
          <p:cNvPr id="11" name="Picture 10">
            <a:extLst>
              <a:ext uri="{FF2B5EF4-FFF2-40B4-BE49-F238E27FC236}">
                <a16:creationId xmlns:a16="http://schemas.microsoft.com/office/drawing/2014/main" id="{C0987518-B479-4647-8CBE-4B33C404133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75359" y="2632692"/>
            <a:ext cx="1930399" cy="1800432"/>
          </a:xfrm>
          <a:prstGeom prst="rect">
            <a:avLst/>
          </a:prstGeom>
          <a:noFill/>
          <a:ln>
            <a:solidFill>
              <a:schemeClr val="accent1"/>
            </a:solidFill>
          </a:ln>
        </p:spPr>
      </p:pic>
      <p:sp>
        <p:nvSpPr>
          <p:cNvPr id="13" name="TextBox 12">
            <a:extLst>
              <a:ext uri="{FF2B5EF4-FFF2-40B4-BE49-F238E27FC236}">
                <a16:creationId xmlns:a16="http://schemas.microsoft.com/office/drawing/2014/main" id="{B94D2A9D-38A2-450C-8AA9-D38CEE563F90}"/>
              </a:ext>
            </a:extLst>
          </p:cNvPr>
          <p:cNvSpPr txBox="1"/>
          <p:nvPr/>
        </p:nvSpPr>
        <p:spPr>
          <a:xfrm>
            <a:off x="436879" y="1004435"/>
            <a:ext cx="8456508" cy="1506374"/>
          </a:xfrm>
          <a:prstGeom prst="rect">
            <a:avLst/>
          </a:prstGeom>
          <a:noFill/>
        </p:spPr>
        <p:txBody>
          <a:bodyPr wrap="square">
            <a:spAutoFit/>
          </a:bodyPr>
          <a:lstStyle/>
          <a:p>
            <a:pPr marR="0" lvl="0" algn="just">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Ta thực hiện tuần tự các phần tử trong ma trận X, thu được ma trận Y cùng kích thước ma trận X, ta gọi là stride=1.</a:t>
            </a:r>
          </a:p>
          <a:p>
            <a:pPr marR="0" lvl="0" algn="just">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Nếu stride=k (k &gt; 1) thì ta chỉ thực hiện phép tính convolution trên các phần tử từ vị trí đầu tiên sau đó nhảy k bước theo chiều dọc và ngang cho đến hết ma trận X.</a:t>
            </a:r>
          </a:p>
        </p:txBody>
      </p:sp>
      <p:pic>
        <p:nvPicPr>
          <p:cNvPr id="14" name="Picture 13">
            <a:extLst>
              <a:ext uri="{FF2B5EF4-FFF2-40B4-BE49-F238E27FC236}">
                <a16:creationId xmlns:a16="http://schemas.microsoft.com/office/drawing/2014/main" id="{0588CE56-11D2-4ECC-9BC6-9B872D1B774A}"/>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597949" y="2510809"/>
            <a:ext cx="1951131" cy="1928119"/>
          </a:xfrm>
          <a:prstGeom prst="rect">
            <a:avLst/>
          </a:prstGeom>
          <a:noFill/>
          <a:ln>
            <a:solidFill>
              <a:schemeClr val="accent1"/>
            </a:solidFill>
          </a:ln>
        </p:spPr>
      </p:pic>
      <p:sp>
        <p:nvSpPr>
          <p:cNvPr id="17" name="TextBox 16">
            <a:extLst>
              <a:ext uri="{FF2B5EF4-FFF2-40B4-BE49-F238E27FC236}">
                <a16:creationId xmlns:a16="http://schemas.microsoft.com/office/drawing/2014/main" id="{17ED629B-9168-4464-92FB-D0029FFAB97E}"/>
              </a:ext>
            </a:extLst>
          </p:cNvPr>
          <p:cNvSpPr txBox="1"/>
          <p:nvPr/>
        </p:nvSpPr>
        <p:spPr>
          <a:xfrm>
            <a:off x="4390707" y="4555007"/>
            <a:ext cx="436561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2.7: padding = 1, stride = 2</a:t>
            </a:r>
          </a:p>
        </p:txBody>
      </p:sp>
    </p:spTree>
    <p:extLst>
      <p:ext uri="{BB962C8B-B14F-4D97-AF65-F5344CB8AC3E}">
        <p14:creationId xmlns:p14="http://schemas.microsoft.com/office/powerpoint/2010/main" val="4267288221"/>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2.3 ẢNH TRONG MÁY TÍNH</a:t>
            </a:r>
            <a:endParaRPr lang="en-US">
              <a:latin typeface="Barlow Condensed SemiBold" panose="00000706000000000000" pitchFamily="2" charset="0"/>
              <a:ea typeface="Antonio ExtraLight"/>
              <a:cs typeface="Antonio ExtraLight"/>
              <a:sym typeface="Antonio ExtraLight"/>
            </a:endParaRPr>
          </a:p>
        </p:txBody>
      </p:sp>
      <p:sp>
        <p:nvSpPr>
          <p:cNvPr id="7" name="TextBox 6">
            <a:extLst>
              <a:ext uri="{FF2B5EF4-FFF2-40B4-BE49-F238E27FC236}">
                <a16:creationId xmlns:a16="http://schemas.microsoft.com/office/drawing/2014/main" id="{DF671281-49C8-4FA4-9273-79EF9C5D90F3}"/>
              </a:ext>
            </a:extLst>
          </p:cNvPr>
          <p:cNvSpPr txBox="1"/>
          <p:nvPr/>
        </p:nvSpPr>
        <p:spPr>
          <a:xfrm>
            <a:off x="208180" y="765551"/>
            <a:ext cx="3849047" cy="1546257"/>
          </a:xfrm>
          <a:prstGeom prst="rect">
            <a:avLst/>
          </a:prstGeom>
          <a:noFill/>
        </p:spPr>
        <p:txBody>
          <a:bodyPr wrap="square">
            <a:spAutoFit/>
          </a:bodyPr>
          <a:lstStyle/>
          <a:p>
            <a:pPr algn="just">
              <a:lnSpc>
                <a:spcPct val="107000"/>
              </a:lnSpc>
              <a:spcBef>
                <a:spcPts val="1200"/>
              </a:spcBef>
              <a:spcAft>
                <a:spcPts val="800"/>
              </a:spcAft>
            </a:pPr>
            <a:r>
              <a:rPr lang="en-US" sz="18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 Ý nghĩa của phép tính convolution: </a:t>
            </a: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Mục đích của phép tính convolution trên ảnh là làm mở, làm nét ảnh; xác định các đường;… Mỗi kernel khác nhau thì sẽ phép tính convolution sẽ có ý nghĩa khác nhau.</a:t>
            </a:r>
          </a:p>
        </p:txBody>
      </p:sp>
      <p:sp>
        <p:nvSpPr>
          <p:cNvPr id="17" name="TextBox 16">
            <a:extLst>
              <a:ext uri="{FF2B5EF4-FFF2-40B4-BE49-F238E27FC236}">
                <a16:creationId xmlns:a16="http://schemas.microsoft.com/office/drawing/2014/main" id="{17ED629B-9168-4464-92FB-D0029FFAB97E}"/>
              </a:ext>
            </a:extLst>
          </p:cNvPr>
          <p:cNvSpPr txBox="1"/>
          <p:nvPr/>
        </p:nvSpPr>
        <p:spPr>
          <a:xfrm>
            <a:off x="4935064" y="4555007"/>
            <a:ext cx="436561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2.9: Ý nghĩa của phép tính chập</a:t>
            </a:r>
          </a:p>
        </p:txBody>
      </p:sp>
      <p:pic>
        <p:nvPicPr>
          <p:cNvPr id="9" name="Picture 8">
            <a:extLst>
              <a:ext uri="{FF2B5EF4-FFF2-40B4-BE49-F238E27FC236}">
                <a16:creationId xmlns:a16="http://schemas.microsoft.com/office/drawing/2014/main" id="{9A233E0A-34FE-4FA8-AAFD-221FC769D74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21127" y="741491"/>
            <a:ext cx="2993488" cy="3710305"/>
          </a:xfrm>
          <a:prstGeom prst="rect">
            <a:avLst/>
          </a:prstGeom>
          <a:noFill/>
          <a:ln>
            <a:solidFill>
              <a:schemeClr val="accent1"/>
            </a:solidFill>
          </a:ln>
        </p:spPr>
      </p:pic>
      <p:sp>
        <p:nvSpPr>
          <p:cNvPr id="12" name="TextBox 11">
            <a:extLst>
              <a:ext uri="{FF2B5EF4-FFF2-40B4-BE49-F238E27FC236}">
                <a16:creationId xmlns:a16="http://schemas.microsoft.com/office/drawing/2014/main" id="{3DA50E2A-3163-4050-891F-ADFCAD5FAECC}"/>
              </a:ext>
            </a:extLst>
          </p:cNvPr>
          <p:cNvSpPr txBox="1"/>
          <p:nvPr/>
        </p:nvSpPr>
        <p:spPr>
          <a:xfrm>
            <a:off x="208180" y="2433728"/>
            <a:ext cx="3849047" cy="657168"/>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Kernel là một ma trận vuông kích thước k*k sử dụng trong phép tính tích chập</a:t>
            </a:r>
          </a:p>
        </p:txBody>
      </p:sp>
      <p:grpSp>
        <p:nvGrpSpPr>
          <p:cNvPr id="4" name="Group 3">
            <a:extLst>
              <a:ext uri="{FF2B5EF4-FFF2-40B4-BE49-F238E27FC236}">
                <a16:creationId xmlns:a16="http://schemas.microsoft.com/office/drawing/2014/main" id="{BC40575D-5A88-4160-8F4A-57878C8B78DA}"/>
              </a:ext>
            </a:extLst>
          </p:cNvPr>
          <p:cNvGrpSpPr/>
          <p:nvPr/>
        </p:nvGrpSpPr>
        <p:grpSpPr>
          <a:xfrm>
            <a:off x="312024" y="3212816"/>
            <a:ext cx="3641357" cy="1490683"/>
            <a:chOff x="433493" y="3156373"/>
            <a:chExt cx="3914987" cy="1602700"/>
          </a:xfrm>
        </p:grpSpPr>
        <p:sp>
          <p:nvSpPr>
            <p:cNvPr id="3" name="Rectangle 2">
              <a:extLst>
                <a:ext uri="{FF2B5EF4-FFF2-40B4-BE49-F238E27FC236}">
                  <a16:creationId xmlns:a16="http://schemas.microsoft.com/office/drawing/2014/main" id="{CAE9DCF7-F166-46B2-BC29-FA87B03A475C}"/>
                </a:ext>
              </a:extLst>
            </p:cNvPr>
            <p:cNvSpPr/>
            <p:nvPr/>
          </p:nvSpPr>
          <p:spPr>
            <a:xfrm>
              <a:off x="433493" y="3156373"/>
              <a:ext cx="3914987" cy="16027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EA50ECD2-F4B1-4151-9E3A-52457D07CE4A}"/>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29385" y="3212816"/>
              <a:ext cx="3718772" cy="1500911"/>
            </a:xfrm>
            <a:prstGeom prst="rect">
              <a:avLst/>
            </a:prstGeom>
            <a:noFill/>
            <a:ln>
              <a:solidFill>
                <a:schemeClr val="accent1"/>
              </a:solidFill>
            </a:ln>
          </p:spPr>
        </p:pic>
      </p:grpSp>
      <p:sp>
        <p:nvSpPr>
          <p:cNvPr id="18" name="TextBox 17">
            <a:extLst>
              <a:ext uri="{FF2B5EF4-FFF2-40B4-BE49-F238E27FC236}">
                <a16:creationId xmlns:a16="http://schemas.microsoft.com/office/drawing/2014/main" id="{856051C8-5AB5-4B3F-B20C-1968B2D3AC9B}"/>
              </a:ext>
            </a:extLst>
          </p:cNvPr>
          <p:cNvSpPr txBox="1"/>
          <p:nvPr/>
        </p:nvSpPr>
        <p:spPr>
          <a:xfrm>
            <a:off x="-52165" y="4739673"/>
            <a:ext cx="436561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2.8: Kernel kích thước 3*3</a:t>
            </a:r>
          </a:p>
        </p:txBody>
      </p:sp>
    </p:spTree>
    <p:extLst>
      <p:ext uri="{BB962C8B-B14F-4D97-AF65-F5344CB8AC3E}">
        <p14:creationId xmlns:p14="http://schemas.microsoft.com/office/powerpoint/2010/main" val="229641150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2.4 CONVOLUTION NEURAL NETWORK (CNN)</a:t>
            </a:r>
            <a:endParaRPr lang="en-US">
              <a:latin typeface="Barlow Condensed SemiBold" panose="00000706000000000000" pitchFamily="2" charset="0"/>
              <a:ea typeface="Antonio ExtraLight"/>
              <a:cs typeface="Antonio ExtraLight"/>
              <a:sym typeface="Antonio ExtraLight"/>
            </a:endParaRPr>
          </a:p>
        </p:txBody>
      </p:sp>
      <p:sp>
        <p:nvSpPr>
          <p:cNvPr id="13" name="TextBox 12">
            <a:extLst>
              <a:ext uri="{FF2B5EF4-FFF2-40B4-BE49-F238E27FC236}">
                <a16:creationId xmlns:a16="http://schemas.microsoft.com/office/drawing/2014/main" id="{3C2062B8-AC57-4F6C-AFF7-CEFD46191789}"/>
              </a:ext>
            </a:extLst>
          </p:cNvPr>
          <p:cNvSpPr txBox="1"/>
          <p:nvPr/>
        </p:nvSpPr>
        <p:spPr>
          <a:xfrm>
            <a:off x="131880" y="954121"/>
            <a:ext cx="5520266" cy="379751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Mạng CNN còn gọi là mạng nơ-ron tích chập, là một lớp của mạng thần kinh sâu (deep neural network), áp dụng phổ biến nhất để phân tích hình ảnh trực quan.</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CNN có nhiều ứng dụng trong thị giác máy tính, hệ thống gợi ý, phân loại hình ảnh, tính toán hình ảnh y tế (điện toán hình ảnh y tế), xử lý ngôn ngữ tự nhiên, và chuỗi thời gian tài chính.</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Trong bài toán xử lý ảnh, CNN áp dụng các phép tính tích chập để lấy ra các đặc trưng của ảnh.</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Xử lý ảnh với 3 kênh màu (RGB), mạng sẽ sử dụng kernal là 1 tensor 3 chiều kích thước k*k*3</a:t>
            </a:r>
          </a:p>
        </p:txBody>
      </p:sp>
      <p:pic>
        <p:nvPicPr>
          <p:cNvPr id="14" name="Picture 13">
            <a:extLst>
              <a:ext uri="{FF2B5EF4-FFF2-40B4-BE49-F238E27FC236}">
                <a16:creationId xmlns:a16="http://schemas.microsoft.com/office/drawing/2014/main" id="{FD253983-4025-4A7C-B433-1776A76379C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423966" y="1011553"/>
            <a:ext cx="2250228" cy="3194956"/>
          </a:xfrm>
          <a:prstGeom prst="rect">
            <a:avLst/>
          </a:prstGeom>
          <a:noFill/>
          <a:ln>
            <a:solidFill>
              <a:schemeClr val="accent1"/>
            </a:solidFill>
          </a:ln>
        </p:spPr>
      </p:pic>
      <p:sp>
        <p:nvSpPr>
          <p:cNvPr id="15" name="TextBox 14">
            <a:extLst>
              <a:ext uri="{FF2B5EF4-FFF2-40B4-BE49-F238E27FC236}">
                <a16:creationId xmlns:a16="http://schemas.microsoft.com/office/drawing/2014/main" id="{7716D509-CF54-41C4-852D-ADC83B7CA14F}"/>
              </a:ext>
            </a:extLst>
          </p:cNvPr>
          <p:cNvSpPr txBox="1"/>
          <p:nvPr/>
        </p:nvSpPr>
        <p:spPr>
          <a:xfrm>
            <a:off x="6037278" y="4251265"/>
            <a:ext cx="3023603" cy="646331"/>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2.10: Phép tính convolution trên ảnh màu với k = 3</a:t>
            </a:r>
          </a:p>
        </p:txBody>
      </p:sp>
    </p:spTree>
    <p:extLst>
      <p:ext uri="{BB962C8B-B14F-4D97-AF65-F5344CB8AC3E}">
        <p14:creationId xmlns:p14="http://schemas.microsoft.com/office/powerpoint/2010/main" val="156068744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2.4 CONVOLUTION NEURAL NETWORK (CNN)</a:t>
            </a:r>
            <a:endParaRPr lang="en-US">
              <a:latin typeface="Barlow Condensed SemiBold" panose="00000706000000000000" pitchFamily="2" charset="0"/>
              <a:ea typeface="Antonio ExtraLight"/>
              <a:cs typeface="Antonio ExtraLight"/>
              <a:sym typeface="Antonio ExtraLight"/>
            </a:endParaRPr>
          </a:p>
        </p:txBody>
      </p:sp>
      <p:sp>
        <p:nvSpPr>
          <p:cNvPr id="15" name="TextBox 14">
            <a:extLst>
              <a:ext uri="{FF2B5EF4-FFF2-40B4-BE49-F238E27FC236}">
                <a16:creationId xmlns:a16="http://schemas.microsoft.com/office/drawing/2014/main" id="{7716D509-CF54-41C4-852D-ADC83B7CA14F}"/>
              </a:ext>
            </a:extLst>
          </p:cNvPr>
          <p:cNvSpPr txBox="1"/>
          <p:nvPr/>
        </p:nvSpPr>
        <p:spPr>
          <a:xfrm>
            <a:off x="3265237" y="4044053"/>
            <a:ext cx="302360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2.11: Mô hình CNN</a:t>
            </a:r>
          </a:p>
        </p:txBody>
      </p:sp>
      <p:sp>
        <p:nvSpPr>
          <p:cNvPr id="7" name="TextBox 6">
            <a:extLst>
              <a:ext uri="{FF2B5EF4-FFF2-40B4-BE49-F238E27FC236}">
                <a16:creationId xmlns:a16="http://schemas.microsoft.com/office/drawing/2014/main" id="{75928392-BEF2-4BD2-B837-32690A58A64E}"/>
              </a:ext>
            </a:extLst>
          </p:cNvPr>
          <p:cNvSpPr txBox="1"/>
          <p:nvPr/>
        </p:nvSpPr>
        <p:spPr>
          <a:xfrm>
            <a:off x="131880" y="730115"/>
            <a:ext cx="6156960" cy="36080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CNN có quy tắc với padding và stride tương tự như xử lý ảnh ở máy tính.</a:t>
            </a:r>
          </a:p>
        </p:txBody>
      </p:sp>
      <p:pic>
        <p:nvPicPr>
          <p:cNvPr id="8" name="Picture 7">
            <a:extLst>
              <a:ext uri="{FF2B5EF4-FFF2-40B4-BE49-F238E27FC236}">
                <a16:creationId xmlns:a16="http://schemas.microsoft.com/office/drawing/2014/main" id="{E73CEB6D-11CD-41C3-AE40-B4290DAF490D}"/>
              </a:ext>
            </a:extLst>
          </p:cNvPr>
          <p:cNvPicPr/>
          <p:nvPr/>
        </p:nvPicPr>
        <p:blipFill>
          <a:blip r:embed="rId3"/>
          <a:stretch>
            <a:fillRect/>
          </a:stretch>
        </p:blipFill>
        <p:spPr>
          <a:xfrm>
            <a:off x="1667311" y="1529822"/>
            <a:ext cx="6219454" cy="2426010"/>
          </a:xfrm>
          <a:prstGeom prst="rect">
            <a:avLst/>
          </a:prstGeom>
          <a:ln>
            <a:solidFill>
              <a:schemeClr val="accent1"/>
            </a:solidFill>
          </a:ln>
        </p:spPr>
      </p:pic>
    </p:spTree>
    <p:extLst>
      <p:ext uri="{BB962C8B-B14F-4D97-AF65-F5344CB8AC3E}">
        <p14:creationId xmlns:p14="http://schemas.microsoft.com/office/powerpoint/2010/main" val="65999396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2.4 CONVOLUTION NEURAL NETWORK (CNN)</a:t>
            </a:r>
            <a:endParaRPr lang="en-US">
              <a:latin typeface="Barlow Condensed SemiBold" panose="00000706000000000000" pitchFamily="2" charset="0"/>
              <a:ea typeface="Antonio ExtraLight"/>
              <a:cs typeface="Antonio ExtraLight"/>
              <a:sym typeface="Antonio ExtraLight"/>
            </a:endParaRPr>
          </a:p>
        </p:txBody>
      </p:sp>
      <p:sp>
        <p:nvSpPr>
          <p:cNvPr id="10" name="TextBox 9">
            <a:extLst>
              <a:ext uri="{FF2B5EF4-FFF2-40B4-BE49-F238E27FC236}">
                <a16:creationId xmlns:a16="http://schemas.microsoft.com/office/drawing/2014/main" id="{EFCBAAEA-480E-4F6F-A2D3-764A5F2EBB5D}"/>
              </a:ext>
            </a:extLst>
          </p:cNvPr>
          <p:cNvSpPr txBox="1"/>
          <p:nvPr/>
        </p:nvSpPr>
        <p:spPr>
          <a:xfrm>
            <a:off x="357029" y="1164981"/>
            <a:ext cx="4817797" cy="3501151"/>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Input image -&gt; Convolutional layer (Conv) + Pooling layer (Pool) -&gt; Fully connected layer (FC) -&gt; Output.</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Conv là các phép tính tích chập</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Pooling layer thường được dùng giữa các convolutional layer, để giảm kích thước dữ liệu nhưng vẫn giữ được các thuộc tính quan trọng. Kích thước dữ liệu giảm giúp giảm việc tính toán trong model.</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Có 2 loại pooling layer phổ biến là: max pooling và average pooling.</a:t>
            </a:r>
          </a:p>
        </p:txBody>
      </p:sp>
      <p:sp>
        <p:nvSpPr>
          <p:cNvPr id="2" name="TextBox 1">
            <a:extLst>
              <a:ext uri="{FF2B5EF4-FFF2-40B4-BE49-F238E27FC236}">
                <a16:creationId xmlns:a16="http://schemas.microsoft.com/office/drawing/2014/main" id="{42C76175-A310-4730-81AE-F467A43B51AE}"/>
              </a:ext>
            </a:extLst>
          </p:cNvPr>
          <p:cNvSpPr txBox="1"/>
          <p:nvPr/>
        </p:nvSpPr>
        <p:spPr>
          <a:xfrm>
            <a:off x="291254" y="719640"/>
            <a:ext cx="1910080" cy="369332"/>
          </a:xfrm>
          <a:prstGeom prst="rect">
            <a:avLst/>
          </a:prstGeom>
          <a:noFill/>
        </p:spPr>
        <p:txBody>
          <a:bodyPr wrap="square" rtlCol="0">
            <a:spAutoFit/>
          </a:bodyPr>
          <a:lstStyle/>
          <a:p>
            <a:r>
              <a:rPr lang="en-US" sz="1800">
                <a:solidFill>
                  <a:schemeClr val="tx2"/>
                </a:solidFill>
                <a:latin typeface="Barlow Condensed SemiBold" panose="00000706000000000000" pitchFamily="2" charset="0"/>
              </a:rPr>
              <a:t>Tổng quát:</a:t>
            </a:r>
          </a:p>
        </p:txBody>
      </p:sp>
      <p:pic>
        <p:nvPicPr>
          <p:cNvPr id="9" name="Picture 8">
            <a:extLst>
              <a:ext uri="{FF2B5EF4-FFF2-40B4-BE49-F238E27FC236}">
                <a16:creationId xmlns:a16="http://schemas.microsoft.com/office/drawing/2014/main" id="{8431DC1F-A751-4221-B5C3-FEDF67CF262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501169" y="1510136"/>
            <a:ext cx="3285802" cy="2123228"/>
          </a:xfrm>
          <a:prstGeom prst="rect">
            <a:avLst/>
          </a:prstGeom>
          <a:noFill/>
          <a:ln>
            <a:solidFill>
              <a:schemeClr val="accent1"/>
            </a:solidFill>
          </a:ln>
        </p:spPr>
      </p:pic>
      <p:sp>
        <p:nvSpPr>
          <p:cNvPr id="11" name="TextBox 10">
            <a:extLst>
              <a:ext uri="{FF2B5EF4-FFF2-40B4-BE49-F238E27FC236}">
                <a16:creationId xmlns:a16="http://schemas.microsoft.com/office/drawing/2014/main" id="{A440D648-7C15-4A32-B14F-BCC46D042578}"/>
              </a:ext>
            </a:extLst>
          </p:cNvPr>
          <p:cNvSpPr txBox="1"/>
          <p:nvPr/>
        </p:nvSpPr>
        <p:spPr>
          <a:xfrm>
            <a:off x="5632268" y="3773120"/>
            <a:ext cx="302360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2.12: Ví dụ về Pooling layer</a:t>
            </a:r>
          </a:p>
        </p:txBody>
      </p:sp>
    </p:spTree>
    <p:extLst>
      <p:ext uri="{BB962C8B-B14F-4D97-AF65-F5344CB8AC3E}">
        <p14:creationId xmlns:p14="http://schemas.microsoft.com/office/powerpoint/2010/main" val="145544198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70931"/>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2.4 CONVOLUTION NEURAL NETWORK (CNN)</a:t>
            </a:r>
            <a:endParaRPr lang="en-US">
              <a:latin typeface="Barlow Condensed SemiBold" panose="00000706000000000000" pitchFamily="2" charset="0"/>
              <a:ea typeface="Antonio ExtraLight"/>
              <a:cs typeface="Antonio ExtraLight"/>
              <a:sym typeface="Antonio ExtraLight"/>
            </a:endParaRPr>
          </a:p>
        </p:txBody>
      </p:sp>
      <p:sp>
        <p:nvSpPr>
          <p:cNvPr id="11" name="TextBox 10">
            <a:extLst>
              <a:ext uri="{FF2B5EF4-FFF2-40B4-BE49-F238E27FC236}">
                <a16:creationId xmlns:a16="http://schemas.microsoft.com/office/drawing/2014/main" id="{A440D648-7C15-4A32-B14F-BCC46D042578}"/>
              </a:ext>
            </a:extLst>
          </p:cNvPr>
          <p:cNvSpPr txBox="1"/>
          <p:nvPr/>
        </p:nvSpPr>
        <p:spPr>
          <a:xfrm>
            <a:off x="5390222" y="3746026"/>
            <a:ext cx="3023603"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2.13: Fully connected layer</a:t>
            </a:r>
          </a:p>
        </p:txBody>
      </p:sp>
      <p:sp>
        <p:nvSpPr>
          <p:cNvPr id="8" name="TextBox 7">
            <a:extLst>
              <a:ext uri="{FF2B5EF4-FFF2-40B4-BE49-F238E27FC236}">
                <a16:creationId xmlns:a16="http://schemas.microsoft.com/office/drawing/2014/main" id="{42913191-1B38-4892-A868-1E12F3D2B4B3}"/>
              </a:ext>
            </a:extLst>
          </p:cNvPr>
          <p:cNvSpPr txBox="1"/>
          <p:nvPr/>
        </p:nvSpPr>
        <p:spPr>
          <a:xfrm>
            <a:off x="131880" y="1054199"/>
            <a:ext cx="4338520" cy="2691827"/>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Fully connected layer để kết hợp các đặc điểm của ảnh để ra được output của model.</a:t>
            </a:r>
          </a:p>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Sau khi ảnh được truyền qua nhiều convolutional layer và pooling layer thì model đã học được tương đối các đặc điểm của ảnh (ví dụ mắt, mũi, khung mặt, …) thì tensor của output của layer cuối cùng, kích thước H*W*D, sẽ được chuyển về 1 vector kích thước (H*W*D)</a:t>
            </a:r>
          </a:p>
        </p:txBody>
      </p:sp>
      <p:pic>
        <p:nvPicPr>
          <p:cNvPr id="12" name="Picture 11">
            <a:extLst>
              <a:ext uri="{FF2B5EF4-FFF2-40B4-BE49-F238E27FC236}">
                <a16:creationId xmlns:a16="http://schemas.microsoft.com/office/drawing/2014/main" id="{F17CE429-4B45-43A3-B62A-ABDF52B256B4}"/>
              </a:ext>
            </a:extLst>
          </p:cNvPr>
          <p:cNvPicPr/>
          <p:nvPr/>
        </p:nvPicPr>
        <p:blipFill rotWithShape="1">
          <a:blip r:embed="rId3">
            <a:extLst>
              <a:ext uri="{28A0092B-C50C-407E-A947-70E740481C1C}">
                <a14:useLocalDpi xmlns:a14="http://schemas.microsoft.com/office/drawing/2010/main" val="0"/>
              </a:ext>
            </a:extLst>
          </a:blip>
          <a:srcRect l="8307" r="8632"/>
          <a:stretch/>
        </p:blipFill>
        <p:spPr bwMode="auto">
          <a:xfrm>
            <a:off x="4876798" y="1293558"/>
            <a:ext cx="4050453" cy="2331492"/>
          </a:xfrm>
          <a:prstGeom prst="rect">
            <a:avLst/>
          </a:prstGeom>
          <a:noFill/>
          <a:ln>
            <a:solidFill>
              <a:schemeClr val="accent1"/>
            </a:solidFill>
          </a:ln>
        </p:spPr>
      </p:pic>
    </p:spTree>
    <p:extLst>
      <p:ext uri="{BB962C8B-B14F-4D97-AF65-F5344CB8AC3E}">
        <p14:creationId xmlns:p14="http://schemas.microsoft.com/office/powerpoint/2010/main" val="353897520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3"/>
          <p:cNvSpPr txBox="1">
            <a:spLocks noGrp="1"/>
          </p:cNvSpPr>
          <p:nvPr>
            <p:ph type="title" idx="15"/>
          </p:nvPr>
        </p:nvSpPr>
        <p:spPr>
          <a:xfrm>
            <a:off x="704227" y="673375"/>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Barlow Condensed Black" panose="00000A06000000000000" pitchFamily="2" charset="0"/>
              </a:rPr>
              <a:t>NỘI DUNG CHÍNH</a:t>
            </a:r>
            <a:endParaRPr>
              <a:latin typeface="Barlow Condensed Black" panose="00000A06000000000000" pitchFamily="2" charset="0"/>
            </a:endParaRPr>
          </a:p>
        </p:txBody>
      </p:sp>
      <p:sp>
        <p:nvSpPr>
          <p:cNvPr id="400" name="Google Shape;400;p33"/>
          <p:cNvSpPr txBox="1">
            <a:spLocks noGrp="1"/>
          </p:cNvSpPr>
          <p:nvPr>
            <p:ph type="title"/>
          </p:nvPr>
        </p:nvSpPr>
        <p:spPr>
          <a:xfrm>
            <a:off x="1839340" y="1881650"/>
            <a:ext cx="2514300" cy="69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latin typeface="Barlow Condensed Medium" panose="00000606000000000000" pitchFamily="2" charset="0"/>
              </a:rPr>
              <a:t>Giới thiệu và mục tiêu của đề tài</a:t>
            </a:r>
            <a:endParaRPr sz="2400">
              <a:latin typeface="Barlow Condensed Medium" panose="00000606000000000000" pitchFamily="2" charset="0"/>
            </a:endParaRPr>
          </a:p>
        </p:txBody>
      </p:sp>
      <p:sp>
        <p:nvSpPr>
          <p:cNvPr id="402" name="Google Shape;402;p33"/>
          <p:cNvSpPr txBox="1">
            <a:spLocks noGrp="1"/>
          </p:cNvSpPr>
          <p:nvPr>
            <p:ph type="title" idx="3"/>
          </p:nvPr>
        </p:nvSpPr>
        <p:spPr>
          <a:xfrm>
            <a:off x="1839340" y="3496835"/>
            <a:ext cx="2514300" cy="28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latin typeface="Barlow Condensed Medium" panose="00000606000000000000" pitchFamily="2" charset="0"/>
              </a:rPr>
              <a:t>Xây dựng chương trình</a:t>
            </a:r>
            <a:endParaRPr sz="2400">
              <a:latin typeface="Barlow Condensed Medium" panose="00000606000000000000" pitchFamily="2" charset="0"/>
            </a:endParaRPr>
          </a:p>
        </p:txBody>
      </p:sp>
      <p:sp>
        <p:nvSpPr>
          <p:cNvPr id="404" name="Google Shape;404;p33"/>
          <p:cNvSpPr txBox="1">
            <a:spLocks noGrp="1"/>
          </p:cNvSpPr>
          <p:nvPr>
            <p:ph type="title" idx="6"/>
          </p:nvPr>
        </p:nvSpPr>
        <p:spPr>
          <a:xfrm>
            <a:off x="5862000" y="1934350"/>
            <a:ext cx="2514300" cy="69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latin typeface="Barlow Condensed Medium" panose="00000606000000000000" pitchFamily="2" charset="0"/>
              </a:rPr>
              <a:t>Tổng quan về mạng Nơ-ron</a:t>
            </a:r>
            <a:endParaRPr sz="2400">
              <a:latin typeface="Barlow Condensed Medium" panose="00000606000000000000" pitchFamily="2" charset="0"/>
            </a:endParaRPr>
          </a:p>
        </p:txBody>
      </p:sp>
      <p:sp>
        <p:nvSpPr>
          <p:cNvPr id="407" name="Google Shape;407;p33"/>
          <p:cNvSpPr txBox="1">
            <a:spLocks noGrp="1"/>
          </p:cNvSpPr>
          <p:nvPr>
            <p:ph type="title" idx="14"/>
          </p:nvPr>
        </p:nvSpPr>
        <p:spPr>
          <a:xfrm>
            <a:off x="5862000" y="3496835"/>
            <a:ext cx="2514300" cy="28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latin typeface="Barlow Condensed Medium" panose="00000606000000000000" pitchFamily="2" charset="0"/>
              </a:rPr>
              <a:t>Tổng kết</a:t>
            </a:r>
            <a:endParaRPr sz="2400">
              <a:latin typeface="Barlow Condensed Medium" panose="00000606000000000000" pitchFamily="2" charset="0"/>
            </a:endParaRPr>
          </a:p>
        </p:txBody>
      </p:sp>
      <p:sp>
        <p:nvSpPr>
          <p:cNvPr id="408" name="Google Shape;408;p33"/>
          <p:cNvSpPr/>
          <p:nvPr/>
        </p:nvSpPr>
        <p:spPr>
          <a:xfrm>
            <a:off x="772616" y="1822200"/>
            <a:ext cx="914400" cy="914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772616" y="3151400"/>
            <a:ext cx="914400" cy="914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4793641" y="1822200"/>
            <a:ext cx="914400" cy="914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4793641" y="3151400"/>
            <a:ext cx="914400" cy="914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txBox="1">
            <a:spLocks noGrp="1"/>
          </p:cNvSpPr>
          <p:nvPr>
            <p:ph type="title" idx="2"/>
          </p:nvPr>
        </p:nvSpPr>
        <p:spPr>
          <a:xfrm>
            <a:off x="858266" y="2106853"/>
            <a:ext cx="743100" cy="341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600">
                <a:latin typeface="Barlow Condensed Black" panose="00000A06000000000000" pitchFamily="2" charset="0"/>
              </a:rPr>
              <a:t>01</a:t>
            </a:r>
            <a:endParaRPr sz="3600">
              <a:latin typeface="Barlow Condensed Black" panose="00000A06000000000000" pitchFamily="2" charset="0"/>
            </a:endParaRPr>
          </a:p>
        </p:txBody>
      </p:sp>
      <p:sp>
        <p:nvSpPr>
          <p:cNvPr id="413" name="Google Shape;413;p33"/>
          <p:cNvSpPr txBox="1">
            <a:spLocks noGrp="1"/>
          </p:cNvSpPr>
          <p:nvPr>
            <p:ph type="title" idx="5"/>
          </p:nvPr>
        </p:nvSpPr>
        <p:spPr>
          <a:xfrm>
            <a:off x="858266" y="3438050"/>
            <a:ext cx="743100" cy="341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600">
                <a:latin typeface="Barlow Condensed Black" panose="00000A06000000000000" pitchFamily="2" charset="0"/>
              </a:rPr>
              <a:t>03</a:t>
            </a:r>
            <a:endParaRPr sz="3600">
              <a:latin typeface="Barlow Condensed Black" panose="00000A06000000000000" pitchFamily="2" charset="0"/>
            </a:endParaRPr>
          </a:p>
        </p:txBody>
      </p:sp>
      <p:sp>
        <p:nvSpPr>
          <p:cNvPr id="414" name="Google Shape;414;p33"/>
          <p:cNvSpPr txBox="1">
            <a:spLocks noGrp="1"/>
          </p:cNvSpPr>
          <p:nvPr>
            <p:ph type="title" idx="8"/>
          </p:nvPr>
        </p:nvSpPr>
        <p:spPr>
          <a:xfrm>
            <a:off x="4879291" y="2081758"/>
            <a:ext cx="743100" cy="341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3600">
                <a:latin typeface="Barlow Condensed Black" panose="00000A06000000000000" pitchFamily="2" charset="0"/>
              </a:rPr>
              <a:t>02</a:t>
            </a:r>
            <a:endParaRPr sz="3600">
              <a:latin typeface="Barlow Condensed Black" panose="00000A06000000000000" pitchFamily="2" charset="0"/>
            </a:endParaRPr>
          </a:p>
        </p:txBody>
      </p:sp>
      <p:sp>
        <p:nvSpPr>
          <p:cNvPr id="415" name="Google Shape;415;p33"/>
          <p:cNvSpPr txBox="1">
            <a:spLocks noGrp="1"/>
          </p:cNvSpPr>
          <p:nvPr>
            <p:ph type="title" idx="13"/>
          </p:nvPr>
        </p:nvSpPr>
        <p:spPr>
          <a:xfrm>
            <a:off x="4879291" y="3438050"/>
            <a:ext cx="743100" cy="34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latin typeface="Barlow Condensed Black" panose="00000A06000000000000" pitchFamily="2" charset="0"/>
              </a:rPr>
              <a:t>04</a:t>
            </a:r>
            <a:endParaRPr sz="3600">
              <a:latin typeface="Barlow Condensed Black" panose="00000A06000000000000" pitchFamily="2" charset="0"/>
            </a:endParaRP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pic>
        <p:nvPicPr>
          <p:cNvPr id="609" name="Google Shape;609;p43"/>
          <p:cNvPicPr preferRelativeResize="0"/>
          <p:nvPr/>
        </p:nvPicPr>
        <p:blipFill rotWithShape="1">
          <a:blip r:embed="rId3">
            <a:alphaModFix/>
          </a:blip>
          <a:srcRect t="18944" b="-146"/>
          <a:stretch/>
        </p:blipFill>
        <p:spPr>
          <a:xfrm>
            <a:off x="4585750" y="-54600"/>
            <a:ext cx="4266550" cy="5198100"/>
          </a:xfrm>
          <a:prstGeom prst="rect">
            <a:avLst/>
          </a:prstGeom>
          <a:noFill/>
          <a:ln>
            <a:noFill/>
          </a:ln>
        </p:spPr>
      </p:pic>
      <p:sp>
        <p:nvSpPr>
          <p:cNvPr id="610" name="Google Shape;610;p43"/>
          <p:cNvSpPr/>
          <p:nvPr/>
        </p:nvSpPr>
        <p:spPr>
          <a:xfrm flipH="1">
            <a:off x="4585850" y="-54600"/>
            <a:ext cx="1048800" cy="51981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1" name="Google Shape;611;p43"/>
          <p:cNvPicPr preferRelativeResize="0"/>
          <p:nvPr/>
        </p:nvPicPr>
        <p:blipFill>
          <a:blip r:embed="rId4">
            <a:alphaModFix/>
          </a:blip>
          <a:stretch>
            <a:fillRect/>
          </a:stretch>
        </p:blipFill>
        <p:spPr>
          <a:xfrm>
            <a:off x="790100" y="4599425"/>
            <a:ext cx="161925" cy="161925"/>
          </a:xfrm>
          <a:prstGeom prst="rect">
            <a:avLst/>
          </a:prstGeom>
          <a:noFill/>
          <a:ln>
            <a:noFill/>
          </a:ln>
        </p:spPr>
      </p:pic>
      <p:grpSp>
        <p:nvGrpSpPr>
          <p:cNvPr id="612" name="Google Shape;612;p43"/>
          <p:cNvGrpSpPr/>
          <p:nvPr/>
        </p:nvGrpSpPr>
        <p:grpSpPr>
          <a:xfrm>
            <a:off x="603462" y="3749000"/>
            <a:ext cx="697125" cy="373800"/>
            <a:chOff x="1019875" y="4108325"/>
            <a:chExt cx="697125" cy="373800"/>
          </a:xfrm>
        </p:grpSpPr>
        <p:sp>
          <p:nvSpPr>
            <p:cNvPr id="613" name="Google Shape;613;p43"/>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7" name="Google Shape;617;p43"/>
          <p:cNvPicPr preferRelativeResize="0"/>
          <p:nvPr/>
        </p:nvPicPr>
        <p:blipFill>
          <a:blip r:embed="rId5">
            <a:alphaModFix/>
          </a:blip>
          <a:stretch>
            <a:fillRect/>
          </a:stretch>
        </p:blipFill>
        <p:spPr>
          <a:xfrm>
            <a:off x="3255325" y="3749000"/>
            <a:ext cx="3709850" cy="3709850"/>
          </a:xfrm>
          <a:prstGeom prst="rect">
            <a:avLst/>
          </a:prstGeom>
          <a:noFill/>
          <a:ln>
            <a:noFill/>
          </a:ln>
        </p:spPr>
      </p:pic>
      <p:pic>
        <p:nvPicPr>
          <p:cNvPr id="618" name="Google Shape;618;p43"/>
          <p:cNvPicPr preferRelativeResize="0"/>
          <p:nvPr/>
        </p:nvPicPr>
        <p:blipFill>
          <a:blip r:embed="rId4">
            <a:alphaModFix/>
          </a:blip>
          <a:stretch>
            <a:fillRect/>
          </a:stretch>
        </p:blipFill>
        <p:spPr>
          <a:xfrm>
            <a:off x="3924575" y="3356813"/>
            <a:ext cx="161925" cy="161925"/>
          </a:xfrm>
          <a:prstGeom prst="rect">
            <a:avLst/>
          </a:prstGeom>
          <a:noFill/>
          <a:ln>
            <a:noFill/>
          </a:ln>
        </p:spPr>
      </p:pic>
      <p:pic>
        <p:nvPicPr>
          <p:cNvPr id="619" name="Google Shape;619;p43"/>
          <p:cNvPicPr preferRelativeResize="0"/>
          <p:nvPr/>
        </p:nvPicPr>
        <p:blipFill>
          <a:blip r:embed="rId4">
            <a:alphaModFix/>
          </a:blip>
          <a:stretch>
            <a:fillRect/>
          </a:stretch>
        </p:blipFill>
        <p:spPr>
          <a:xfrm>
            <a:off x="2846775" y="711663"/>
            <a:ext cx="161925" cy="161925"/>
          </a:xfrm>
          <a:prstGeom prst="rect">
            <a:avLst/>
          </a:prstGeom>
          <a:noFill/>
          <a:ln>
            <a:noFill/>
          </a:ln>
        </p:spPr>
      </p:pic>
      <p:pic>
        <p:nvPicPr>
          <p:cNvPr id="620" name="Google Shape;620;p43"/>
          <p:cNvPicPr preferRelativeResize="0"/>
          <p:nvPr/>
        </p:nvPicPr>
        <p:blipFill>
          <a:blip r:embed="rId4">
            <a:alphaModFix/>
          </a:blip>
          <a:stretch>
            <a:fillRect/>
          </a:stretch>
        </p:blipFill>
        <p:spPr>
          <a:xfrm>
            <a:off x="5794100" y="312563"/>
            <a:ext cx="161925" cy="161925"/>
          </a:xfrm>
          <a:prstGeom prst="rect">
            <a:avLst/>
          </a:prstGeom>
          <a:noFill/>
          <a:ln>
            <a:noFill/>
          </a:ln>
        </p:spPr>
      </p:pic>
      <p:pic>
        <p:nvPicPr>
          <p:cNvPr id="621" name="Google Shape;621;p43"/>
          <p:cNvPicPr preferRelativeResize="0"/>
          <p:nvPr/>
        </p:nvPicPr>
        <p:blipFill>
          <a:blip r:embed="rId4">
            <a:alphaModFix/>
          </a:blip>
          <a:stretch>
            <a:fillRect/>
          </a:stretch>
        </p:blipFill>
        <p:spPr>
          <a:xfrm>
            <a:off x="8497450" y="1975338"/>
            <a:ext cx="161925" cy="161925"/>
          </a:xfrm>
          <a:prstGeom prst="rect">
            <a:avLst/>
          </a:prstGeom>
          <a:noFill/>
          <a:ln>
            <a:noFill/>
          </a:ln>
        </p:spPr>
      </p:pic>
      <p:sp>
        <p:nvSpPr>
          <p:cNvPr id="623" name="Google Shape;623;p43"/>
          <p:cNvSpPr/>
          <p:nvPr/>
        </p:nvSpPr>
        <p:spPr>
          <a:xfrm>
            <a:off x="7815950" y="-54600"/>
            <a:ext cx="1048800" cy="51981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rot="5400000" flipH="1">
            <a:off x="6374850" y="-1895550"/>
            <a:ext cx="928200" cy="46101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25" name="Google Shape;625;p43"/>
          <p:cNvPicPr preferRelativeResize="0"/>
          <p:nvPr/>
        </p:nvPicPr>
        <p:blipFill>
          <a:blip r:embed="rId6">
            <a:alphaModFix/>
          </a:blip>
          <a:stretch>
            <a:fillRect/>
          </a:stretch>
        </p:blipFill>
        <p:spPr>
          <a:xfrm flipH="1">
            <a:off x="7024913" y="-888537"/>
            <a:ext cx="2295525" cy="2295525"/>
          </a:xfrm>
          <a:prstGeom prst="rect">
            <a:avLst/>
          </a:prstGeom>
          <a:noFill/>
          <a:ln>
            <a:noFill/>
          </a:ln>
        </p:spPr>
      </p:pic>
      <p:sp>
        <p:nvSpPr>
          <p:cNvPr id="626" name="Google Shape;626;p43"/>
          <p:cNvSpPr/>
          <p:nvPr/>
        </p:nvSpPr>
        <p:spPr>
          <a:xfrm>
            <a:off x="3844563" y="-706900"/>
            <a:ext cx="1181400" cy="1181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02;p33">
            <a:extLst>
              <a:ext uri="{FF2B5EF4-FFF2-40B4-BE49-F238E27FC236}">
                <a16:creationId xmlns:a16="http://schemas.microsoft.com/office/drawing/2014/main" id="{8F1D6011-BFEF-4BD2-894D-2942747F1D2D}"/>
              </a:ext>
            </a:extLst>
          </p:cNvPr>
          <p:cNvSpPr txBox="1">
            <a:spLocks/>
          </p:cNvSpPr>
          <p:nvPr/>
        </p:nvSpPr>
        <p:spPr>
          <a:xfrm>
            <a:off x="33298" y="2400583"/>
            <a:ext cx="4401965"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3600">
                <a:solidFill>
                  <a:schemeClr val="bg2"/>
                </a:solidFill>
                <a:latin typeface="Barlow Condensed ExtraBold" panose="00000906000000000000" pitchFamily="2" charset="0"/>
              </a:rPr>
              <a:t>XÂY DỰNG CHƯƠNG TRÌNH</a:t>
            </a:r>
          </a:p>
        </p:txBody>
      </p:sp>
      <p:sp>
        <p:nvSpPr>
          <p:cNvPr id="27" name="Google Shape;409;p33">
            <a:extLst>
              <a:ext uri="{FF2B5EF4-FFF2-40B4-BE49-F238E27FC236}">
                <a16:creationId xmlns:a16="http://schemas.microsoft.com/office/drawing/2014/main" id="{379E5E4D-FD2E-45A1-A0FC-5A351939B50D}"/>
              </a:ext>
            </a:extLst>
          </p:cNvPr>
          <p:cNvSpPr/>
          <p:nvPr/>
        </p:nvSpPr>
        <p:spPr>
          <a:xfrm>
            <a:off x="1537100" y="1248187"/>
            <a:ext cx="1193622" cy="1193622"/>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13;p33">
            <a:extLst>
              <a:ext uri="{FF2B5EF4-FFF2-40B4-BE49-F238E27FC236}">
                <a16:creationId xmlns:a16="http://schemas.microsoft.com/office/drawing/2014/main" id="{87644102-DDA2-4D30-8D8B-0BA449D8CD02}"/>
              </a:ext>
            </a:extLst>
          </p:cNvPr>
          <p:cNvSpPr txBox="1">
            <a:spLocks/>
          </p:cNvSpPr>
          <p:nvPr/>
        </p:nvSpPr>
        <p:spPr>
          <a:xfrm>
            <a:off x="1762361" y="1653835"/>
            <a:ext cx="743100" cy="3411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5400">
                <a:solidFill>
                  <a:schemeClr val="tx2"/>
                </a:solidFill>
                <a:latin typeface="Barlow Condensed Black" panose="00000A06000000000000" pitchFamily="2" charset="0"/>
              </a:rPr>
              <a:t>03</a:t>
            </a:r>
          </a:p>
        </p:txBody>
      </p:sp>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17" name="Google Shape;402;p33">
            <a:extLst>
              <a:ext uri="{FF2B5EF4-FFF2-40B4-BE49-F238E27FC236}">
                <a16:creationId xmlns:a16="http://schemas.microsoft.com/office/drawing/2014/main" id="{A67A0526-84A6-4085-BDBC-08CDDAD1CD83}"/>
              </a:ext>
            </a:extLst>
          </p:cNvPr>
          <p:cNvSpPr txBox="1">
            <a:spLocks/>
          </p:cNvSpPr>
          <p:nvPr/>
        </p:nvSpPr>
        <p:spPr>
          <a:xfrm>
            <a:off x="170035" y="67733"/>
            <a:ext cx="4401965"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3.1 CHUẨN BỊ DỮ LIỆU</a:t>
            </a:r>
            <a:endParaRPr lang="vi-VN" sz="3200">
              <a:solidFill>
                <a:schemeClr val="bg2"/>
              </a:solidFill>
              <a:latin typeface="Barlow Condensed ExtraBold" panose="00000906000000000000" pitchFamily="2" charset="0"/>
            </a:endParaRPr>
          </a:p>
        </p:txBody>
      </p:sp>
      <p:sp>
        <p:nvSpPr>
          <p:cNvPr id="19" name="TextBox 18">
            <a:extLst>
              <a:ext uri="{FF2B5EF4-FFF2-40B4-BE49-F238E27FC236}">
                <a16:creationId xmlns:a16="http://schemas.microsoft.com/office/drawing/2014/main" id="{18954241-39BC-4637-8A24-80E3762B0BF1}"/>
              </a:ext>
            </a:extLst>
          </p:cNvPr>
          <p:cNvSpPr txBox="1"/>
          <p:nvPr/>
        </p:nvSpPr>
        <p:spPr>
          <a:xfrm>
            <a:off x="204252" y="1153867"/>
            <a:ext cx="4722706" cy="657168"/>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Dữ liệu đầu vào là số lượng ảnh các bằng tốt nghiệp, cụ thể là số hiệu cấp trên bằng tốt nghiệp</a:t>
            </a:r>
          </a:p>
        </p:txBody>
      </p:sp>
      <p:sp>
        <p:nvSpPr>
          <p:cNvPr id="20" name="TextBox 19">
            <a:extLst>
              <a:ext uri="{FF2B5EF4-FFF2-40B4-BE49-F238E27FC236}">
                <a16:creationId xmlns:a16="http://schemas.microsoft.com/office/drawing/2014/main" id="{F7DA6A26-0896-4590-9C74-3F888303B17C}"/>
              </a:ext>
            </a:extLst>
          </p:cNvPr>
          <p:cNvSpPr txBox="1"/>
          <p:nvPr/>
        </p:nvSpPr>
        <p:spPr>
          <a:xfrm>
            <a:off x="204252" y="1924901"/>
            <a:ext cx="4722706" cy="953531"/>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a:t>
            </a:r>
            <a:r>
              <a:rPr lang="vi-VN"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MNIST là bộ cơ sở dữ liệu về chữ số viết tay, bao gồm 2 tập con: training set gồm 60.000 ảnh các chữ số viết tay và test set gồm 10.000 ảnh các chữ số</a:t>
            </a:r>
            <a:r>
              <a:rPr lang="vi-VN" sz="1800" b="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a:t>
            </a:r>
            <a:endPar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A663EF89-BBE6-496E-AFFC-9A9B4726363E}"/>
              </a:ext>
            </a:extLst>
          </p:cNvPr>
          <p:cNvSpPr txBox="1"/>
          <p:nvPr/>
        </p:nvSpPr>
        <p:spPr>
          <a:xfrm>
            <a:off x="204252" y="3045289"/>
            <a:ext cx="1841295" cy="360804"/>
          </a:xfrm>
          <a:prstGeom prst="rect">
            <a:avLst/>
          </a:prstGeom>
          <a:noFill/>
        </p:spPr>
        <p:txBody>
          <a:bodyPr wrap="square">
            <a:spAutoFit/>
          </a:bodyPr>
          <a:lstStyle/>
          <a:p>
            <a:pPr marR="0" lvl="0" algn="just">
              <a:lnSpc>
                <a:spcPct val="107000"/>
              </a:lnSpc>
              <a:spcBef>
                <a:spcPts val="120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 Softmax Function</a:t>
            </a:r>
          </a:p>
        </p:txBody>
      </p:sp>
      <p:pic>
        <p:nvPicPr>
          <p:cNvPr id="23" name="Picture 22">
            <a:extLst>
              <a:ext uri="{FF2B5EF4-FFF2-40B4-BE49-F238E27FC236}">
                <a16:creationId xmlns:a16="http://schemas.microsoft.com/office/drawing/2014/main" id="{B1B81489-E4F9-4B2D-8CEF-6A85B5A9E331}"/>
              </a:ext>
            </a:extLst>
          </p:cNvPr>
          <p:cNvPicPr/>
          <p:nvPr/>
        </p:nvPicPr>
        <p:blipFill>
          <a:blip r:embed="rId3"/>
          <a:stretch>
            <a:fillRect/>
          </a:stretch>
        </p:blipFill>
        <p:spPr>
          <a:xfrm>
            <a:off x="5109622" y="1308382"/>
            <a:ext cx="3941051" cy="2526736"/>
          </a:xfrm>
          <a:prstGeom prst="rect">
            <a:avLst/>
          </a:prstGeom>
          <a:ln>
            <a:solidFill>
              <a:schemeClr val="accent1"/>
            </a:solidFill>
          </a:ln>
        </p:spPr>
      </p:pic>
      <p:sp>
        <p:nvSpPr>
          <p:cNvPr id="24" name="TextBox 23">
            <a:extLst>
              <a:ext uri="{FF2B5EF4-FFF2-40B4-BE49-F238E27FC236}">
                <a16:creationId xmlns:a16="http://schemas.microsoft.com/office/drawing/2014/main" id="{9AF0EE0F-4683-4847-AD96-3D3E331826CB}"/>
              </a:ext>
            </a:extLst>
          </p:cNvPr>
          <p:cNvSpPr txBox="1"/>
          <p:nvPr/>
        </p:nvSpPr>
        <p:spPr>
          <a:xfrm>
            <a:off x="5924870" y="3977601"/>
            <a:ext cx="2310553" cy="301173"/>
          </a:xfrm>
          <a:prstGeom prst="rect">
            <a:avLst/>
          </a:prstGeom>
          <a:noFill/>
        </p:spPr>
        <p:txBody>
          <a:bodyPr wrap="square">
            <a:spAutoFit/>
          </a:bodyPr>
          <a:lstStyle/>
          <a:p>
            <a:pPr marR="0" lvl="0" algn="ctr">
              <a:lnSpc>
                <a:spcPct val="107000"/>
              </a:lnSpc>
              <a:spcBef>
                <a:spcPts val="1200"/>
              </a:spcBef>
              <a:spcAft>
                <a:spcPts val="800"/>
              </a:spcAft>
            </a:pPr>
            <a:r>
              <a:rPr lang="en-US"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3: Softmax function</a:t>
            </a:r>
          </a:p>
        </p:txBody>
      </p:sp>
    </p:spTree>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pic>
        <p:nvPicPr>
          <p:cNvPr id="73" name="Picture 72">
            <a:extLst>
              <a:ext uri="{FF2B5EF4-FFF2-40B4-BE49-F238E27FC236}">
                <a16:creationId xmlns:a16="http://schemas.microsoft.com/office/drawing/2014/main" id="{F00621D6-AA92-494B-8506-809FE5ABE7C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28644" y="1648912"/>
            <a:ext cx="7286712" cy="2711661"/>
          </a:xfrm>
          <a:prstGeom prst="rect">
            <a:avLst/>
          </a:prstGeom>
          <a:noFill/>
          <a:ln>
            <a:solidFill>
              <a:schemeClr val="accent1"/>
            </a:solidFill>
          </a:ln>
        </p:spPr>
      </p:pic>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Khai báo các thư viện cần sử dụng:</a:t>
            </a:r>
          </a:p>
        </p:txBody>
      </p:sp>
    </p:spTree>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Load dữ liệu từ tệp MNIST</a:t>
            </a:r>
          </a:p>
        </p:txBody>
      </p:sp>
      <p:pic>
        <p:nvPicPr>
          <p:cNvPr id="5" name="Picture 4">
            <a:extLst>
              <a:ext uri="{FF2B5EF4-FFF2-40B4-BE49-F238E27FC236}">
                <a16:creationId xmlns:a16="http://schemas.microsoft.com/office/drawing/2014/main" id="{241EBADC-E7E4-4710-9774-2A32338D0EC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68093" y="1785620"/>
            <a:ext cx="7207813" cy="2168102"/>
          </a:xfrm>
          <a:prstGeom prst="rect">
            <a:avLst/>
          </a:prstGeom>
          <a:noFill/>
          <a:ln>
            <a:solidFill>
              <a:schemeClr val="accent1"/>
            </a:solidFill>
          </a:ln>
        </p:spPr>
      </p:pic>
    </p:spTree>
    <p:extLst>
      <p:ext uri="{BB962C8B-B14F-4D97-AF65-F5344CB8AC3E}">
        <p14:creationId xmlns:p14="http://schemas.microsoft.com/office/powerpoint/2010/main" val="3254894036"/>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758613" y="973031"/>
            <a:ext cx="7626773"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Định dạng lại dữ liệu cho đúng kích thước mà thư viện Keras yêu cầu</a:t>
            </a:r>
            <a:endPar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0BE2E0CC-0981-4B3D-882D-C98EB52672F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812924" y="1540538"/>
            <a:ext cx="5518150" cy="2887980"/>
          </a:xfrm>
          <a:prstGeom prst="rect">
            <a:avLst/>
          </a:prstGeom>
          <a:noFill/>
          <a:ln>
            <a:solidFill>
              <a:schemeClr val="accent1"/>
            </a:solidFill>
          </a:ln>
        </p:spPr>
      </p:pic>
    </p:spTree>
    <p:extLst>
      <p:ext uri="{BB962C8B-B14F-4D97-AF65-F5344CB8AC3E}">
        <p14:creationId xmlns:p14="http://schemas.microsoft.com/office/powerpoint/2010/main" val="2454925524"/>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Áp dụng thuật toán One hot encoding</a:t>
            </a:r>
          </a:p>
        </p:txBody>
      </p:sp>
      <p:pic>
        <p:nvPicPr>
          <p:cNvPr id="5" name="Picture 4">
            <a:extLst>
              <a:ext uri="{FF2B5EF4-FFF2-40B4-BE49-F238E27FC236}">
                <a16:creationId xmlns:a16="http://schemas.microsoft.com/office/drawing/2014/main" id="{3749C9A9-F961-4E42-A6C6-9A1732F90DF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422189" y="1648912"/>
            <a:ext cx="6299622" cy="2257425"/>
          </a:xfrm>
          <a:prstGeom prst="rect">
            <a:avLst/>
          </a:prstGeom>
          <a:noFill/>
          <a:ln>
            <a:solidFill>
              <a:schemeClr val="accent1"/>
            </a:solidFill>
          </a:ln>
        </p:spPr>
      </p:pic>
    </p:spTree>
    <p:extLst>
      <p:ext uri="{BB962C8B-B14F-4D97-AF65-F5344CB8AC3E}">
        <p14:creationId xmlns:p14="http://schemas.microsoft.com/office/powerpoint/2010/main" val="234763577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Định nghĩa mô hình</a:t>
            </a:r>
            <a:endPar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0E9F5880-E861-4C4A-84A4-2A6194CB565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637665" y="1648912"/>
            <a:ext cx="5868670" cy="3079115"/>
          </a:xfrm>
          <a:prstGeom prst="rect">
            <a:avLst/>
          </a:prstGeom>
          <a:noFill/>
          <a:ln>
            <a:solidFill>
              <a:schemeClr val="accent1"/>
            </a:solidFill>
          </a:ln>
        </p:spPr>
      </p:pic>
    </p:spTree>
    <p:extLst>
      <p:ext uri="{BB962C8B-B14F-4D97-AF65-F5344CB8AC3E}">
        <p14:creationId xmlns:p14="http://schemas.microsoft.com/office/powerpoint/2010/main" val="4077923245"/>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Biên dịch chương trình</a:t>
            </a:r>
          </a:p>
        </p:txBody>
      </p:sp>
      <p:pic>
        <p:nvPicPr>
          <p:cNvPr id="5" name="Picture 4">
            <a:extLst>
              <a:ext uri="{FF2B5EF4-FFF2-40B4-BE49-F238E27FC236}">
                <a16:creationId xmlns:a16="http://schemas.microsoft.com/office/drawing/2014/main" id="{9882B166-CBC7-4015-BE7F-D809D9C5C58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42517" y="2099519"/>
            <a:ext cx="8658966" cy="453053"/>
          </a:xfrm>
          <a:prstGeom prst="rect">
            <a:avLst/>
          </a:prstGeom>
          <a:noFill/>
          <a:ln>
            <a:solidFill>
              <a:schemeClr val="accent1"/>
            </a:solidFill>
          </a:ln>
        </p:spPr>
      </p:pic>
    </p:spTree>
    <p:extLst>
      <p:ext uri="{BB962C8B-B14F-4D97-AF65-F5344CB8AC3E}">
        <p14:creationId xmlns:p14="http://schemas.microsoft.com/office/powerpoint/2010/main" val="317967345"/>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3" y="145393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Thực hiện huấn luyện mô hình với tệp dữ liệu MNIST</a:t>
            </a:r>
          </a:p>
        </p:txBody>
      </p:sp>
      <p:pic>
        <p:nvPicPr>
          <p:cNvPr id="5" name="Picture 4">
            <a:extLst>
              <a:ext uri="{FF2B5EF4-FFF2-40B4-BE49-F238E27FC236}">
                <a16:creationId xmlns:a16="http://schemas.microsoft.com/office/drawing/2014/main" id="{52E48FAC-F394-4283-976E-FE7868F82E1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99207" y="2199062"/>
            <a:ext cx="7545585" cy="715963"/>
          </a:xfrm>
          <a:prstGeom prst="rect">
            <a:avLst/>
          </a:prstGeom>
          <a:noFill/>
          <a:ln>
            <a:solidFill>
              <a:schemeClr val="accent1"/>
            </a:solidFill>
          </a:ln>
        </p:spPr>
      </p:pic>
    </p:spTree>
    <p:extLst>
      <p:ext uri="{BB962C8B-B14F-4D97-AF65-F5344CB8AC3E}">
        <p14:creationId xmlns:p14="http://schemas.microsoft.com/office/powerpoint/2010/main" val="184015701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3" y="1284605"/>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Đánh giá mô hình với dữ liệu test</a:t>
            </a:r>
            <a:endPar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38642EE9-EDD6-4D32-BCDB-84F1B4FA1F87}"/>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35491" y="1849384"/>
            <a:ext cx="7673017" cy="1444731"/>
          </a:xfrm>
          <a:prstGeom prst="rect">
            <a:avLst/>
          </a:prstGeom>
          <a:noFill/>
          <a:ln>
            <a:solidFill>
              <a:schemeClr val="accent1"/>
            </a:solidFill>
          </a:ln>
        </p:spPr>
      </p:pic>
    </p:spTree>
    <p:extLst>
      <p:ext uri="{BB962C8B-B14F-4D97-AF65-F5344CB8AC3E}">
        <p14:creationId xmlns:p14="http://schemas.microsoft.com/office/powerpoint/2010/main" val="265687552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pic>
        <p:nvPicPr>
          <p:cNvPr id="420" name="Google Shape;420;p34"/>
          <p:cNvPicPr preferRelativeResize="0"/>
          <p:nvPr/>
        </p:nvPicPr>
        <p:blipFill rotWithShape="1">
          <a:blip r:embed="rId3">
            <a:alphaModFix/>
          </a:blip>
          <a:srcRect r="5589" b="22851"/>
          <a:stretch/>
        </p:blipFill>
        <p:spPr>
          <a:xfrm>
            <a:off x="3993100" y="-100"/>
            <a:ext cx="5150901" cy="5143501"/>
          </a:xfrm>
          <a:prstGeom prst="rect">
            <a:avLst/>
          </a:prstGeom>
          <a:noFill/>
          <a:ln>
            <a:noFill/>
          </a:ln>
        </p:spPr>
      </p:pic>
      <p:sp>
        <p:nvSpPr>
          <p:cNvPr id="421" name="Google Shape;421;p34"/>
          <p:cNvSpPr/>
          <p:nvPr/>
        </p:nvSpPr>
        <p:spPr>
          <a:xfrm flipH="1">
            <a:off x="3573825" y="-100"/>
            <a:ext cx="21633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4"/>
          <p:cNvSpPr/>
          <p:nvPr/>
        </p:nvSpPr>
        <p:spPr>
          <a:xfrm flipH="1">
            <a:off x="3635400" y="0"/>
            <a:ext cx="22956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23" name="Google Shape;423;p34"/>
          <p:cNvPicPr preferRelativeResize="0"/>
          <p:nvPr/>
        </p:nvPicPr>
        <p:blipFill>
          <a:blip r:embed="rId4">
            <a:alphaModFix/>
          </a:blip>
          <a:stretch>
            <a:fillRect/>
          </a:stretch>
        </p:blipFill>
        <p:spPr>
          <a:xfrm>
            <a:off x="6031325" y="3180400"/>
            <a:ext cx="3709850" cy="3709850"/>
          </a:xfrm>
          <a:prstGeom prst="rect">
            <a:avLst/>
          </a:prstGeom>
          <a:noFill/>
          <a:ln>
            <a:noFill/>
          </a:ln>
        </p:spPr>
      </p:pic>
      <p:pic>
        <p:nvPicPr>
          <p:cNvPr id="424" name="Google Shape;424;p34"/>
          <p:cNvPicPr preferRelativeResize="0"/>
          <p:nvPr/>
        </p:nvPicPr>
        <p:blipFill rotWithShape="1">
          <a:blip r:embed="rId5">
            <a:alphaModFix/>
          </a:blip>
          <a:srcRect r="-14429"/>
          <a:stretch/>
        </p:blipFill>
        <p:spPr>
          <a:xfrm flipH="1">
            <a:off x="3688302" y="-176075"/>
            <a:ext cx="1351800" cy="1181375"/>
          </a:xfrm>
          <a:prstGeom prst="rect">
            <a:avLst/>
          </a:prstGeom>
          <a:noFill/>
          <a:ln>
            <a:noFill/>
          </a:ln>
        </p:spPr>
      </p:pic>
      <p:pic>
        <p:nvPicPr>
          <p:cNvPr id="425" name="Google Shape;425;p34"/>
          <p:cNvPicPr preferRelativeResize="0"/>
          <p:nvPr/>
        </p:nvPicPr>
        <p:blipFill rotWithShape="1">
          <a:blip r:embed="rId5">
            <a:alphaModFix/>
          </a:blip>
          <a:srcRect b="18526"/>
          <a:stretch/>
        </p:blipFill>
        <p:spPr>
          <a:xfrm flipH="1">
            <a:off x="3487525" y="3952301"/>
            <a:ext cx="1450075" cy="1181375"/>
          </a:xfrm>
          <a:prstGeom prst="rect">
            <a:avLst/>
          </a:prstGeom>
          <a:noFill/>
          <a:ln>
            <a:noFill/>
          </a:ln>
        </p:spPr>
      </p:pic>
      <p:pic>
        <p:nvPicPr>
          <p:cNvPr id="426" name="Google Shape;426;p34"/>
          <p:cNvPicPr preferRelativeResize="0"/>
          <p:nvPr/>
        </p:nvPicPr>
        <p:blipFill>
          <a:blip r:embed="rId6">
            <a:alphaModFix/>
          </a:blip>
          <a:stretch>
            <a:fillRect/>
          </a:stretch>
        </p:blipFill>
        <p:spPr>
          <a:xfrm>
            <a:off x="4775675" y="1632475"/>
            <a:ext cx="161925" cy="161925"/>
          </a:xfrm>
          <a:prstGeom prst="rect">
            <a:avLst/>
          </a:prstGeom>
          <a:noFill/>
          <a:ln>
            <a:noFill/>
          </a:ln>
        </p:spPr>
      </p:pic>
      <p:pic>
        <p:nvPicPr>
          <p:cNvPr id="427" name="Google Shape;427;p34"/>
          <p:cNvPicPr preferRelativeResize="0"/>
          <p:nvPr/>
        </p:nvPicPr>
        <p:blipFill>
          <a:blip r:embed="rId6">
            <a:alphaModFix/>
          </a:blip>
          <a:stretch>
            <a:fillRect/>
          </a:stretch>
        </p:blipFill>
        <p:spPr>
          <a:xfrm>
            <a:off x="7975250" y="243350"/>
            <a:ext cx="161925" cy="161925"/>
          </a:xfrm>
          <a:prstGeom prst="rect">
            <a:avLst/>
          </a:prstGeom>
          <a:noFill/>
          <a:ln>
            <a:noFill/>
          </a:ln>
        </p:spPr>
      </p:pic>
      <p:pic>
        <p:nvPicPr>
          <p:cNvPr id="428" name="Google Shape;428;p34"/>
          <p:cNvPicPr preferRelativeResize="0"/>
          <p:nvPr/>
        </p:nvPicPr>
        <p:blipFill>
          <a:blip r:embed="rId6">
            <a:alphaModFix/>
          </a:blip>
          <a:stretch>
            <a:fillRect/>
          </a:stretch>
        </p:blipFill>
        <p:spPr>
          <a:xfrm>
            <a:off x="5105175" y="4119575"/>
            <a:ext cx="161925" cy="161925"/>
          </a:xfrm>
          <a:prstGeom prst="rect">
            <a:avLst/>
          </a:prstGeom>
          <a:noFill/>
          <a:ln>
            <a:noFill/>
          </a:ln>
        </p:spPr>
      </p:pic>
      <p:grpSp>
        <p:nvGrpSpPr>
          <p:cNvPr id="429" name="Google Shape;429;p34"/>
          <p:cNvGrpSpPr/>
          <p:nvPr/>
        </p:nvGrpSpPr>
        <p:grpSpPr>
          <a:xfrm>
            <a:off x="2349888" y="4017881"/>
            <a:ext cx="697125" cy="373800"/>
            <a:chOff x="1019875" y="4108325"/>
            <a:chExt cx="697125" cy="373800"/>
          </a:xfrm>
        </p:grpSpPr>
        <p:sp>
          <p:nvSpPr>
            <p:cNvPr id="430" name="Google Shape;430;p34"/>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4"/>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4"/>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4"/>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34"/>
          <p:cNvSpPr/>
          <p:nvPr/>
        </p:nvSpPr>
        <p:spPr>
          <a:xfrm>
            <a:off x="2012650" y="888127"/>
            <a:ext cx="1371600" cy="13716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6" name="Google Shape;436;p34"/>
          <p:cNvSpPr txBox="1">
            <a:spLocks noGrp="1"/>
          </p:cNvSpPr>
          <p:nvPr>
            <p:ph type="title"/>
          </p:nvPr>
        </p:nvSpPr>
        <p:spPr>
          <a:xfrm flipH="1">
            <a:off x="838140" y="2380338"/>
            <a:ext cx="3652889" cy="13389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a:latin typeface="Barlow Condensed ExtraBold" panose="00000906000000000000" pitchFamily="2" charset="0"/>
              </a:rPr>
              <a:t>GIỚI THIỆU VÀ MỤC TIÊU CỦA ĐỀ TÀI</a:t>
            </a:r>
            <a:endParaRPr lang="en-US" sz="4000">
              <a:solidFill>
                <a:schemeClr val="lt1"/>
              </a:solidFill>
              <a:latin typeface="Barlow Condensed ExtraBold" panose="00000906000000000000" pitchFamily="2" charset="0"/>
            </a:endParaRPr>
          </a:p>
        </p:txBody>
      </p:sp>
      <p:sp>
        <p:nvSpPr>
          <p:cNvPr id="437" name="Google Shape;437;p34"/>
          <p:cNvSpPr txBox="1">
            <a:spLocks noGrp="1"/>
          </p:cNvSpPr>
          <p:nvPr>
            <p:ph type="title" idx="2"/>
          </p:nvPr>
        </p:nvSpPr>
        <p:spPr>
          <a:xfrm flipH="1">
            <a:off x="1988685" y="1243552"/>
            <a:ext cx="1351800" cy="6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Condensed ExtraBold" panose="00000906000000000000" pitchFamily="2" charset="0"/>
              </a:rPr>
              <a:t>01</a:t>
            </a:r>
            <a:endParaRPr>
              <a:latin typeface="Barlow Condensed ExtraBold" panose="00000906000000000000" pitchFamily="2" charset="0"/>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3" y="155553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L</a:t>
            </a:r>
            <a:r>
              <a:rPr lang="en-US" sz="2400">
                <a:solidFill>
                  <a:schemeClr val="tx2"/>
                </a:solidFill>
                <a:latin typeface="Barlow Condensed SemiBold" panose="00000706000000000000" pitchFamily="2" charset="0"/>
                <a:ea typeface="Calibri" panose="020F0502020204030204" pitchFamily="34" charset="0"/>
                <a:cs typeface="Times New Roman" panose="02020603050405020304" pitchFamily="18" charset="0"/>
              </a:rPr>
              <a:t>ưu mô hình</a:t>
            </a:r>
            <a:endPar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1CD66142-978A-40E7-B135-1EFAE42869A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58417" y="2233404"/>
            <a:ext cx="7427165" cy="1067223"/>
          </a:xfrm>
          <a:prstGeom prst="rect">
            <a:avLst/>
          </a:prstGeom>
          <a:noFill/>
          <a:ln>
            <a:solidFill>
              <a:schemeClr val="accent1"/>
            </a:solidFill>
          </a:ln>
        </p:spPr>
      </p:pic>
    </p:spTree>
    <p:extLst>
      <p:ext uri="{BB962C8B-B14F-4D97-AF65-F5344CB8AC3E}">
        <p14:creationId xmlns:p14="http://schemas.microsoft.com/office/powerpoint/2010/main" val="4027252957"/>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28694" y="2121434"/>
            <a:ext cx="5059680"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Dự đoán kết quả với tệp nest của MNIST</a:t>
            </a:r>
          </a:p>
        </p:txBody>
      </p:sp>
      <p:pic>
        <p:nvPicPr>
          <p:cNvPr id="5" name="Picture 4">
            <a:extLst>
              <a:ext uri="{FF2B5EF4-FFF2-40B4-BE49-F238E27FC236}">
                <a16:creationId xmlns:a16="http://schemas.microsoft.com/office/drawing/2014/main" id="{A1030C4F-A952-431E-A0E7-5BF695413F45}"/>
              </a:ext>
            </a:extLst>
          </p:cNvPr>
          <p:cNvPicPr/>
          <p:nvPr/>
        </p:nvPicPr>
        <p:blipFill rotWithShape="1">
          <a:blip r:embed="rId3">
            <a:extLst>
              <a:ext uri="{28A0092B-C50C-407E-A947-70E740481C1C}">
                <a14:useLocalDpi xmlns:a14="http://schemas.microsoft.com/office/drawing/2010/main" val="0"/>
              </a:ext>
            </a:extLst>
          </a:blip>
          <a:srcRect r="14711"/>
          <a:stretch/>
        </p:blipFill>
        <p:spPr bwMode="auto">
          <a:xfrm>
            <a:off x="5405120" y="467378"/>
            <a:ext cx="3478879" cy="4470382"/>
          </a:xfrm>
          <a:prstGeom prst="rect">
            <a:avLst/>
          </a:prstGeom>
          <a:noFill/>
          <a:ln w="9525" cap="flat" cmpd="sng" algn="ctr">
            <a:solidFill>
              <a:srgbClr val="4472C4"/>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45809903"/>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Sắp xếp viền theo trục x</a:t>
            </a:r>
          </a:p>
        </p:txBody>
      </p:sp>
      <p:pic>
        <p:nvPicPr>
          <p:cNvPr id="5" name="Picture 4">
            <a:extLst>
              <a:ext uri="{FF2B5EF4-FFF2-40B4-BE49-F238E27FC236}">
                <a16:creationId xmlns:a16="http://schemas.microsoft.com/office/drawing/2014/main" id="{009DAE6F-00A0-4037-8C02-6719B668A0D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15101" y="1696613"/>
            <a:ext cx="7313798" cy="2595775"/>
          </a:xfrm>
          <a:prstGeom prst="rect">
            <a:avLst/>
          </a:prstGeom>
          <a:noFill/>
          <a:ln>
            <a:solidFill>
              <a:schemeClr val="accent1"/>
            </a:solidFill>
          </a:ln>
        </p:spPr>
      </p:pic>
    </p:spTree>
    <p:extLst>
      <p:ext uri="{BB962C8B-B14F-4D97-AF65-F5344CB8AC3E}">
        <p14:creationId xmlns:p14="http://schemas.microsoft.com/office/powerpoint/2010/main" val="263409978"/>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Hàm xuất dữ liệu ra file CSV (Excel)</a:t>
            </a:r>
          </a:p>
        </p:txBody>
      </p:sp>
      <p:pic>
        <p:nvPicPr>
          <p:cNvPr id="5" name="Picture 4">
            <a:extLst>
              <a:ext uri="{FF2B5EF4-FFF2-40B4-BE49-F238E27FC236}">
                <a16:creationId xmlns:a16="http://schemas.microsoft.com/office/drawing/2014/main" id="{A010E33A-3EA2-4D99-A98F-8E814062A85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600200" y="1648912"/>
            <a:ext cx="5943600" cy="2915920"/>
          </a:xfrm>
          <a:prstGeom prst="rect">
            <a:avLst/>
          </a:prstGeom>
          <a:noFill/>
          <a:ln>
            <a:solidFill>
              <a:schemeClr val="accent1"/>
            </a:solidFill>
          </a:ln>
        </p:spPr>
      </p:pic>
    </p:spTree>
    <p:extLst>
      <p:ext uri="{BB962C8B-B14F-4D97-AF65-F5344CB8AC3E}">
        <p14:creationId xmlns:p14="http://schemas.microsoft.com/office/powerpoint/2010/main" val="4076079463"/>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Hàm nhận dạng chữ số và xuất file</a:t>
            </a:r>
          </a:p>
        </p:txBody>
      </p:sp>
      <p:pic>
        <p:nvPicPr>
          <p:cNvPr id="5" name="Picture 4">
            <a:extLst>
              <a:ext uri="{FF2B5EF4-FFF2-40B4-BE49-F238E27FC236}">
                <a16:creationId xmlns:a16="http://schemas.microsoft.com/office/drawing/2014/main" id="{8A829689-56DD-4F7C-BE84-37A88B71EFBC}"/>
              </a:ext>
            </a:extLst>
          </p:cNvPr>
          <p:cNvPicPr/>
          <p:nvPr/>
        </p:nvPicPr>
        <p:blipFill>
          <a:blip r:embed="rId3"/>
          <a:stretch>
            <a:fillRect/>
          </a:stretch>
        </p:blipFill>
        <p:spPr>
          <a:xfrm>
            <a:off x="1260320" y="1648912"/>
            <a:ext cx="6623360" cy="3031461"/>
          </a:xfrm>
          <a:prstGeom prst="rect">
            <a:avLst/>
          </a:prstGeom>
          <a:ln>
            <a:solidFill>
              <a:schemeClr val="accent1"/>
            </a:solidFill>
          </a:ln>
        </p:spPr>
      </p:pic>
    </p:spTree>
    <p:extLst>
      <p:ext uri="{BB962C8B-B14F-4D97-AF65-F5344CB8AC3E}">
        <p14:creationId xmlns:p14="http://schemas.microsoft.com/office/powerpoint/2010/main" val="20782381"/>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810469"/>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Hàm nhận dạng chữ số và xuất file (tt)</a:t>
            </a:r>
          </a:p>
        </p:txBody>
      </p:sp>
      <p:pic>
        <p:nvPicPr>
          <p:cNvPr id="6" name="Picture 5">
            <a:extLst>
              <a:ext uri="{FF2B5EF4-FFF2-40B4-BE49-F238E27FC236}">
                <a16:creationId xmlns:a16="http://schemas.microsoft.com/office/drawing/2014/main" id="{1468C436-8356-47AE-80BC-52808AC94C8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812607" y="1432163"/>
            <a:ext cx="5518785" cy="3369310"/>
          </a:xfrm>
          <a:prstGeom prst="rect">
            <a:avLst/>
          </a:prstGeom>
          <a:noFill/>
          <a:ln>
            <a:solidFill>
              <a:schemeClr val="accent1"/>
            </a:solidFill>
          </a:ln>
        </p:spPr>
      </p:pic>
    </p:spTree>
    <p:extLst>
      <p:ext uri="{BB962C8B-B14F-4D97-AF65-F5344CB8AC3E}">
        <p14:creationId xmlns:p14="http://schemas.microsoft.com/office/powerpoint/2010/main" val="2724362377"/>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810469"/>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Hàm nhận dạng chữ số và xuất file (tt)</a:t>
            </a:r>
          </a:p>
        </p:txBody>
      </p:sp>
      <p:pic>
        <p:nvPicPr>
          <p:cNvPr id="5" name="Picture 4">
            <a:extLst>
              <a:ext uri="{FF2B5EF4-FFF2-40B4-BE49-F238E27FC236}">
                <a16:creationId xmlns:a16="http://schemas.microsoft.com/office/drawing/2014/main" id="{23D33488-2F84-4E50-8283-FF771446463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009457" y="1355803"/>
            <a:ext cx="5125085" cy="3704194"/>
          </a:xfrm>
          <a:prstGeom prst="rect">
            <a:avLst/>
          </a:prstGeom>
          <a:noFill/>
          <a:ln>
            <a:solidFill>
              <a:schemeClr val="accent1"/>
            </a:solidFill>
          </a:ln>
        </p:spPr>
      </p:pic>
    </p:spTree>
    <p:extLst>
      <p:ext uri="{BB962C8B-B14F-4D97-AF65-F5344CB8AC3E}">
        <p14:creationId xmlns:p14="http://schemas.microsoft.com/office/powerpoint/2010/main" val="2665864366"/>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Hàm cắt ảnh và hiển thị kết quả từ ảnh được chọn</a:t>
            </a:r>
          </a:p>
        </p:txBody>
      </p:sp>
      <p:pic>
        <p:nvPicPr>
          <p:cNvPr id="5" name="Picture 4">
            <a:extLst>
              <a:ext uri="{FF2B5EF4-FFF2-40B4-BE49-F238E27FC236}">
                <a16:creationId xmlns:a16="http://schemas.microsoft.com/office/drawing/2014/main" id="{712A1D58-FB7E-433F-B68C-D4BBA3E2BC27}"/>
              </a:ext>
            </a:extLst>
          </p:cNvPr>
          <p:cNvPicPr/>
          <p:nvPr/>
        </p:nvPicPr>
        <p:blipFill>
          <a:blip r:embed="rId3"/>
          <a:stretch>
            <a:fillRect/>
          </a:stretch>
        </p:blipFill>
        <p:spPr>
          <a:xfrm>
            <a:off x="1614170" y="1591733"/>
            <a:ext cx="5915660" cy="3314700"/>
          </a:xfrm>
          <a:prstGeom prst="rect">
            <a:avLst/>
          </a:prstGeom>
          <a:ln>
            <a:solidFill>
              <a:schemeClr val="accent1"/>
            </a:solidFill>
          </a:ln>
        </p:spPr>
      </p:pic>
    </p:spTree>
    <p:extLst>
      <p:ext uri="{BB962C8B-B14F-4D97-AF65-F5344CB8AC3E}">
        <p14:creationId xmlns:p14="http://schemas.microsoft.com/office/powerpoint/2010/main" val="329881880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528321" y="1944108"/>
            <a:ext cx="3305386" cy="845488"/>
          </a:xfrm>
          <a:prstGeom prst="rect">
            <a:avLst/>
          </a:prstGeom>
          <a:noFill/>
        </p:spPr>
        <p:txBody>
          <a:bodyPr wrap="square">
            <a:spAutoFit/>
          </a:bodyPr>
          <a:lstStyle/>
          <a:p>
            <a:pPr marR="0" lvl="0">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Chạy thử nghiệm chương trình vởi ảnh bằng tốt nghiệp</a:t>
            </a:r>
          </a:p>
        </p:txBody>
      </p:sp>
      <p:pic>
        <p:nvPicPr>
          <p:cNvPr id="6" name="Picture 5">
            <a:extLst>
              <a:ext uri="{FF2B5EF4-FFF2-40B4-BE49-F238E27FC236}">
                <a16:creationId xmlns:a16="http://schemas.microsoft.com/office/drawing/2014/main" id="{C29AD6FC-6F4C-4A3F-BBAC-21444579ADDF}"/>
              </a:ext>
            </a:extLst>
          </p:cNvPr>
          <p:cNvPicPr/>
          <p:nvPr/>
        </p:nvPicPr>
        <p:blipFill>
          <a:blip r:embed="rId3"/>
          <a:stretch>
            <a:fillRect/>
          </a:stretch>
        </p:blipFill>
        <p:spPr>
          <a:xfrm>
            <a:off x="4971627" y="669545"/>
            <a:ext cx="3644052" cy="4240103"/>
          </a:xfrm>
          <a:prstGeom prst="rect">
            <a:avLst/>
          </a:prstGeom>
          <a:ln>
            <a:solidFill>
              <a:schemeClr val="accent1"/>
            </a:solidFill>
          </a:ln>
        </p:spPr>
      </p:pic>
    </p:spTree>
    <p:extLst>
      <p:ext uri="{BB962C8B-B14F-4D97-AF65-F5344CB8AC3E}">
        <p14:creationId xmlns:p14="http://schemas.microsoft.com/office/powerpoint/2010/main" val="1482115328"/>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75208" y="-74984"/>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75208" y="642422"/>
            <a:ext cx="5106392" cy="450316"/>
          </a:xfrm>
          <a:prstGeom prst="rect">
            <a:avLst/>
          </a:prstGeom>
          <a:noFill/>
        </p:spPr>
        <p:txBody>
          <a:bodyPr wrap="square">
            <a:spAutoFit/>
          </a:bodyPr>
          <a:lstStyle/>
          <a:p>
            <a:pPr marR="0" lvl="0">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Minh họa quá trình xử lý ảnh của chương trình</a:t>
            </a:r>
          </a:p>
        </p:txBody>
      </p:sp>
      <p:pic>
        <p:nvPicPr>
          <p:cNvPr id="6" name="Picture 5">
            <a:extLst>
              <a:ext uri="{FF2B5EF4-FFF2-40B4-BE49-F238E27FC236}">
                <a16:creationId xmlns:a16="http://schemas.microsoft.com/office/drawing/2014/main" id="{960CC3AA-C8E4-4D94-B819-1C157FA3F74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00582" y="1141860"/>
            <a:ext cx="2671313" cy="3890727"/>
          </a:xfrm>
          <a:prstGeom prst="rect">
            <a:avLst/>
          </a:prstGeom>
          <a:noFill/>
          <a:ln>
            <a:solidFill>
              <a:schemeClr val="accent1"/>
            </a:solidFill>
          </a:ln>
        </p:spPr>
      </p:pic>
      <p:pic>
        <p:nvPicPr>
          <p:cNvPr id="7" name="Picture 6">
            <a:extLst>
              <a:ext uri="{FF2B5EF4-FFF2-40B4-BE49-F238E27FC236}">
                <a16:creationId xmlns:a16="http://schemas.microsoft.com/office/drawing/2014/main" id="{C8C10894-AD68-4C3B-A8E9-4762303406AC}"/>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2935289" y="1141860"/>
            <a:ext cx="2740766" cy="3892136"/>
          </a:xfrm>
          <a:prstGeom prst="rect">
            <a:avLst/>
          </a:prstGeom>
          <a:noFill/>
          <a:ln>
            <a:solidFill>
              <a:schemeClr val="accent1"/>
            </a:solidFill>
          </a:ln>
        </p:spPr>
      </p:pic>
      <p:pic>
        <p:nvPicPr>
          <p:cNvPr id="8" name="Picture 7">
            <a:extLst>
              <a:ext uri="{FF2B5EF4-FFF2-40B4-BE49-F238E27FC236}">
                <a16:creationId xmlns:a16="http://schemas.microsoft.com/office/drawing/2014/main" id="{462048AC-ED18-4C8A-8C79-4E81F914A504}"/>
              </a:ext>
            </a:extLst>
          </p:cNvPr>
          <p:cNvPicPr/>
          <p:nvPr/>
        </p:nvPicPr>
        <p:blipFill rotWithShape="1">
          <a:blip r:embed="rId5">
            <a:extLst>
              <a:ext uri="{28A0092B-C50C-407E-A947-70E740481C1C}">
                <a14:useLocalDpi xmlns:a14="http://schemas.microsoft.com/office/drawing/2010/main" val="0"/>
              </a:ext>
            </a:extLst>
          </a:blip>
          <a:srcRect r="6389"/>
          <a:stretch/>
        </p:blipFill>
        <p:spPr bwMode="auto">
          <a:xfrm>
            <a:off x="5739449" y="1141860"/>
            <a:ext cx="3285764" cy="3892136"/>
          </a:xfrm>
          <a:prstGeom prst="rect">
            <a:avLst/>
          </a:prstGeom>
          <a:noFill/>
          <a:ln>
            <a:solidFill>
              <a:schemeClr val="accent1"/>
            </a:solidFill>
          </a:ln>
        </p:spPr>
      </p:pic>
    </p:spTree>
    <p:extLst>
      <p:ext uri="{BB962C8B-B14F-4D97-AF65-F5344CB8AC3E}">
        <p14:creationId xmlns:p14="http://schemas.microsoft.com/office/powerpoint/2010/main" val="30397737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51" name="Google Shape;451;p36"/>
          <p:cNvSpPr txBox="1">
            <a:spLocks noGrp="1"/>
          </p:cNvSpPr>
          <p:nvPr>
            <p:ph type="title"/>
          </p:nvPr>
        </p:nvSpPr>
        <p:spPr>
          <a:xfrm>
            <a:off x="118334" y="91474"/>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1.1 GIỚI THIỆU ĐỀ TÀI</a:t>
            </a:r>
          </a:p>
        </p:txBody>
      </p:sp>
      <p:sp>
        <p:nvSpPr>
          <p:cNvPr id="20" name="TextBox 19">
            <a:extLst>
              <a:ext uri="{FF2B5EF4-FFF2-40B4-BE49-F238E27FC236}">
                <a16:creationId xmlns:a16="http://schemas.microsoft.com/office/drawing/2014/main" id="{2FEA0954-E0DE-426D-B37D-337EFFDAD740}"/>
              </a:ext>
            </a:extLst>
          </p:cNvPr>
          <p:cNvSpPr txBox="1"/>
          <p:nvPr/>
        </p:nvSpPr>
        <p:spPr>
          <a:xfrm>
            <a:off x="118334" y="1172649"/>
            <a:ext cx="7775787" cy="2798202"/>
          </a:xfrm>
          <a:prstGeom prst="rect">
            <a:avLst/>
          </a:prstGeom>
          <a:noFill/>
        </p:spPr>
        <p:txBody>
          <a:bodyPr wrap="square">
            <a:spAutoFit/>
          </a:bodyPr>
          <a:lstStyle/>
          <a:p>
            <a:pPr marL="457200" marR="0" indent="228600" algn="just">
              <a:lnSpc>
                <a:spcPct val="150000"/>
              </a:lnSpc>
              <a:spcBef>
                <a:spcPts val="1200"/>
              </a:spcBef>
              <a:spcAft>
                <a:spcPts val="800"/>
              </a:spcAft>
            </a:pPr>
            <a:r>
              <a:rPr lang="en-US"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Với mục tiêu phát triển nền công nghiệp hiện đại hóa, tự động hóa, nhóm chúng em đã lên ý tưởng </a:t>
            </a:r>
            <a:r>
              <a:rPr lang="en-US" sz="20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“Nhận dạng chữ số in trên bằng tốt nghiệp” </a:t>
            </a:r>
            <a:r>
              <a:rPr lang="en-US"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nhằm tránh việc tìm kiếm thủ công dễ gây nhầm lẫn thông tin bằng tốt nghiệp gây ra các sai sót ngoài ý muốn, nhận dạng chữ số sẽ giúp tìm kiếm dễ dàng hơn với các thuật toán có độ chính xác cao, đem đến cho con người 1 cái nhìn mới về Trí tuệ nhân tạo (AI) về cải thiện sức lao động và trí óc của con người.</a:t>
            </a:r>
          </a:p>
        </p:txBody>
      </p:sp>
      <p:sp>
        <p:nvSpPr>
          <p:cNvPr id="22" name="Google Shape;483;p38">
            <a:extLst>
              <a:ext uri="{FF2B5EF4-FFF2-40B4-BE49-F238E27FC236}">
                <a16:creationId xmlns:a16="http://schemas.microsoft.com/office/drawing/2014/main" id="{69145E63-BCBC-419E-BE29-9D426DBD4CCC}"/>
              </a:ext>
            </a:extLst>
          </p:cNvPr>
          <p:cNvSpPr/>
          <p:nvPr/>
        </p:nvSpPr>
        <p:spPr>
          <a:xfrm>
            <a:off x="7535534" y="3868116"/>
            <a:ext cx="914400" cy="914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493;p38">
            <a:extLst>
              <a:ext uri="{FF2B5EF4-FFF2-40B4-BE49-F238E27FC236}">
                <a16:creationId xmlns:a16="http://schemas.microsoft.com/office/drawing/2014/main" id="{A4319CD0-F19D-4A04-909F-C4417D121852}"/>
              </a:ext>
            </a:extLst>
          </p:cNvPr>
          <p:cNvGrpSpPr/>
          <p:nvPr/>
        </p:nvGrpSpPr>
        <p:grpSpPr>
          <a:xfrm>
            <a:off x="7764143" y="4140967"/>
            <a:ext cx="457193" cy="368699"/>
            <a:chOff x="5960725" y="3098900"/>
            <a:chExt cx="283425" cy="226850"/>
          </a:xfrm>
        </p:grpSpPr>
        <p:sp>
          <p:nvSpPr>
            <p:cNvPr id="24" name="Google Shape;494;p38">
              <a:extLst>
                <a:ext uri="{FF2B5EF4-FFF2-40B4-BE49-F238E27FC236}">
                  <a16:creationId xmlns:a16="http://schemas.microsoft.com/office/drawing/2014/main" id="{03813340-E4D2-43ED-88DA-85C11CAA54E0}"/>
                </a:ext>
              </a:extLst>
            </p:cNvPr>
            <p:cNvSpPr/>
            <p:nvPr/>
          </p:nvSpPr>
          <p:spPr>
            <a:xfrm>
              <a:off x="6044075" y="3148925"/>
              <a:ext cx="116725" cy="94075"/>
            </a:xfrm>
            <a:custGeom>
              <a:avLst/>
              <a:gdLst/>
              <a:ahLst/>
              <a:cxnLst/>
              <a:rect l="l" t="t" r="r" b="b"/>
              <a:pathLst>
                <a:path w="4669" h="3763" extrusionOk="0">
                  <a:moveTo>
                    <a:pt x="1215" y="643"/>
                  </a:moveTo>
                  <a:cubicBezTo>
                    <a:pt x="1406" y="643"/>
                    <a:pt x="1549" y="810"/>
                    <a:pt x="1549" y="977"/>
                  </a:cubicBezTo>
                  <a:cubicBezTo>
                    <a:pt x="1549" y="1167"/>
                    <a:pt x="1406" y="1310"/>
                    <a:pt x="1215" y="1310"/>
                  </a:cubicBezTo>
                  <a:cubicBezTo>
                    <a:pt x="1049" y="1310"/>
                    <a:pt x="906" y="1167"/>
                    <a:pt x="906" y="977"/>
                  </a:cubicBezTo>
                  <a:cubicBezTo>
                    <a:pt x="906" y="810"/>
                    <a:pt x="1049" y="643"/>
                    <a:pt x="1215" y="643"/>
                  </a:cubicBezTo>
                  <a:close/>
                  <a:moveTo>
                    <a:pt x="3430" y="643"/>
                  </a:moveTo>
                  <a:cubicBezTo>
                    <a:pt x="3621" y="643"/>
                    <a:pt x="3764" y="810"/>
                    <a:pt x="3764" y="977"/>
                  </a:cubicBezTo>
                  <a:cubicBezTo>
                    <a:pt x="3764" y="1167"/>
                    <a:pt x="3621" y="1310"/>
                    <a:pt x="3430" y="1310"/>
                  </a:cubicBezTo>
                  <a:cubicBezTo>
                    <a:pt x="3263" y="1310"/>
                    <a:pt x="3121" y="1167"/>
                    <a:pt x="3121" y="977"/>
                  </a:cubicBezTo>
                  <a:cubicBezTo>
                    <a:pt x="3121" y="810"/>
                    <a:pt x="3263" y="643"/>
                    <a:pt x="3430" y="643"/>
                  </a:cubicBezTo>
                  <a:close/>
                  <a:moveTo>
                    <a:pt x="2993" y="2149"/>
                  </a:moveTo>
                  <a:cubicBezTo>
                    <a:pt x="3079" y="2149"/>
                    <a:pt x="3168" y="2179"/>
                    <a:pt x="3240" y="2239"/>
                  </a:cubicBezTo>
                  <a:cubicBezTo>
                    <a:pt x="3359" y="2382"/>
                    <a:pt x="3359" y="2596"/>
                    <a:pt x="3240" y="2715"/>
                  </a:cubicBezTo>
                  <a:cubicBezTo>
                    <a:pt x="3001" y="2953"/>
                    <a:pt x="2668" y="3096"/>
                    <a:pt x="2335" y="3096"/>
                  </a:cubicBezTo>
                  <a:cubicBezTo>
                    <a:pt x="2001" y="3096"/>
                    <a:pt x="1668" y="2953"/>
                    <a:pt x="1430" y="2715"/>
                  </a:cubicBezTo>
                  <a:cubicBezTo>
                    <a:pt x="1311" y="2596"/>
                    <a:pt x="1311" y="2382"/>
                    <a:pt x="1430" y="2239"/>
                  </a:cubicBezTo>
                  <a:cubicBezTo>
                    <a:pt x="1501" y="2179"/>
                    <a:pt x="1585" y="2149"/>
                    <a:pt x="1668" y="2149"/>
                  </a:cubicBezTo>
                  <a:cubicBezTo>
                    <a:pt x="1751" y="2149"/>
                    <a:pt x="1835" y="2179"/>
                    <a:pt x="1906" y="2239"/>
                  </a:cubicBezTo>
                  <a:cubicBezTo>
                    <a:pt x="2025" y="2358"/>
                    <a:pt x="2168" y="2429"/>
                    <a:pt x="2335" y="2429"/>
                  </a:cubicBezTo>
                  <a:cubicBezTo>
                    <a:pt x="2501" y="2429"/>
                    <a:pt x="2644" y="2358"/>
                    <a:pt x="2763" y="2239"/>
                  </a:cubicBezTo>
                  <a:cubicBezTo>
                    <a:pt x="2823" y="2179"/>
                    <a:pt x="2906" y="2149"/>
                    <a:pt x="2993" y="2149"/>
                  </a:cubicBezTo>
                  <a:close/>
                  <a:moveTo>
                    <a:pt x="1" y="0"/>
                  </a:moveTo>
                  <a:lnTo>
                    <a:pt x="1" y="3763"/>
                  </a:lnTo>
                  <a:lnTo>
                    <a:pt x="4669" y="3763"/>
                  </a:lnTo>
                  <a:lnTo>
                    <a:pt x="46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5;p38">
              <a:extLst>
                <a:ext uri="{FF2B5EF4-FFF2-40B4-BE49-F238E27FC236}">
                  <a16:creationId xmlns:a16="http://schemas.microsoft.com/office/drawing/2014/main" id="{D571DEE7-FA63-4A96-9F09-A06326B2585D}"/>
                </a:ext>
              </a:extLst>
            </p:cNvPr>
            <p:cNvSpPr/>
            <p:nvPr/>
          </p:nvSpPr>
          <p:spPr>
            <a:xfrm>
              <a:off x="6000025" y="3098900"/>
              <a:ext cx="204825" cy="226850"/>
            </a:xfrm>
            <a:custGeom>
              <a:avLst/>
              <a:gdLst/>
              <a:ahLst/>
              <a:cxnLst/>
              <a:rect l="l" t="t" r="r" b="b"/>
              <a:pathLst>
                <a:path w="8193" h="9074" extrusionOk="0">
                  <a:moveTo>
                    <a:pt x="6764" y="1334"/>
                  </a:moveTo>
                  <a:cubicBezTo>
                    <a:pt x="6931" y="1334"/>
                    <a:pt x="7073" y="1477"/>
                    <a:pt x="7073" y="1668"/>
                  </a:cubicBezTo>
                  <a:lnTo>
                    <a:pt x="7073" y="6097"/>
                  </a:lnTo>
                  <a:cubicBezTo>
                    <a:pt x="7073" y="6264"/>
                    <a:pt x="6931" y="6407"/>
                    <a:pt x="6764" y="6407"/>
                  </a:cubicBezTo>
                  <a:lnTo>
                    <a:pt x="1429" y="6407"/>
                  </a:lnTo>
                  <a:cubicBezTo>
                    <a:pt x="1263" y="6407"/>
                    <a:pt x="1096" y="6264"/>
                    <a:pt x="1096" y="6097"/>
                  </a:cubicBezTo>
                  <a:lnTo>
                    <a:pt x="1096" y="1668"/>
                  </a:lnTo>
                  <a:cubicBezTo>
                    <a:pt x="1096" y="1477"/>
                    <a:pt x="1263" y="1334"/>
                    <a:pt x="1429" y="1334"/>
                  </a:cubicBezTo>
                  <a:close/>
                  <a:moveTo>
                    <a:pt x="1429" y="7407"/>
                  </a:moveTo>
                  <a:cubicBezTo>
                    <a:pt x="1620" y="7407"/>
                    <a:pt x="1763" y="7574"/>
                    <a:pt x="1763" y="7740"/>
                  </a:cubicBezTo>
                  <a:cubicBezTo>
                    <a:pt x="1763" y="7931"/>
                    <a:pt x="1620" y="8074"/>
                    <a:pt x="1429" y="8074"/>
                  </a:cubicBezTo>
                  <a:cubicBezTo>
                    <a:pt x="1263" y="8074"/>
                    <a:pt x="1096" y="7931"/>
                    <a:pt x="1096" y="7740"/>
                  </a:cubicBezTo>
                  <a:cubicBezTo>
                    <a:pt x="1096" y="7574"/>
                    <a:pt x="1263" y="7407"/>
                    <a:pt x="1429" y="7407"/>
                  </a:cubicBezTo>
                  <a:close/>
                  <a:moveTo>
                    <a:pt x="2763" y="7407"/>
                  </a:moveTo>
                  <a:cubicBezTo>
                    <a:pt x="2954" y="7407"/>
                    <a:pt x="3096" y="7574"/>
                    <a:pt x="3096" y="7740"/>
                  </a:cubicBezTo>
                  <a:cubicBezTo>
                    <a:pt x="3096" y="7931"/>
                    <a:pt x="2954" y="8074"/>
                    <a:pt x="2763" y="8074"/>
                  </a:cubicBezTo>
                  <a:cubicBezTo>
                    <a:pt x="2573" y="8074"/>
                    <a:pt x="2430" y="7931"/>
                    <a:pt x="2430" y="7740"/>
                  </a:cubicBezTo>
                  <a:cubicBezTo>
                    <a:pt x="2430" y="7574"/>
                    <a:pt x="2573" y="7407"/>
                    <a:pt x="2763" y="7407"/>
                  </a:cubicBezTo>
                  <a:close/>
                  <a:moveTo>
                    <a:pt x="6764" y="7407"/>
                  </a:moveTo>
                  <a:cubicBezTo>
                    <a:pt x="6931" y="7407"/>
                    <a:pt x="7073" y="7574"/>
                    <a:pt x="7073" y="7740"/>
                  </a:cubicBezTo>
                  <a:cubicBezTo>
                    <a:pt x="7073" y="7931"/>
                    <a:pt x="6931" y="8074"/>
                    <a:pt x="6764" y="8074"/>
                  </a:cubicBezTo>
                  <a:lnTo>
                    <a:pt x="5430" y="8074"/>
                  </a:lnTo>
                  <a:cubicBezTo>
                    <a:pt x="5240" y="8074"/>
                    <a:pt x="5097" y="7931"/>
                    <a:pt x="5097" y="7740"/>
                  </a:cubicBezTo>
                  <a:cubicBezTo>
                    <a:pt x="5097" y="7574"/>
                    <a:pt x="5240" y="7407"/>
                    <a:pt x="5430" y="7407"/>
                  </a:cubicBezTo>
                  <a:close/>
                  <a:moveTo>
                    <a:pt x="1215" y="1"/>
                  </a:moveTo>
                  <a:cubicBezTo>
                    <a:pt x="548" y="1"/>
                    <a:pt x="1" y="548"/>
                    <a:pt x="1" y="1215"/>
                  </a:cubicBezTo>
                  <a:lnTo>
                    <a:pt x="1" y="7859"/>
                  </a:lnTo>
                  <a:cubicBezTo>
                    <a:pt x="1" y="8526"/>
                    <a:pt x="548" y="9074"/>
                    <a:pt x="1215" y="9074"/>
                  </a:cubicBezTo>
                  <a:lnTo>
                    <a:pt x="6978" y="9074"/>
                  </a:lnTo>
                  <a:cubicBezTo>
                    <a:pt x="7645" y="9074"/>
                    <a:pt x="8193" y="8526"/>
                    <a:pt x="8193" y="7859"/>
                  </a:cubicBezTo>
                  <a:lnTo>
                    <a:pt x="8193" y="1215"/>
                  </a:lnTo>
                  <a:cubicBezTo>
                    <a:pt x="8193" y="548"/>
                    <a:pt x="764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6;p38">
              <a:extLst>
                <a:ext uri="{FF2B5EF4-FFF2-40B4-BE49-F238E27FC236}">
                  <a16:creationId xmlns:a16="http://schemas.microsoft.com/office/drawing/2014/main" id="{C387255D-10E0-4FD6-A7E8-9D84212EE40A}"/>
                </a:ext>
              </a:extLst>
            </p:cNvPr>
            <p:cNvSpPr/>
            <p:nvPr/>
          </p:nvSpPr>
          <p:spPr>
            <a:xfrm>
              <a:off x="6221500" y="3145950"/>
              <a:ext cx="22650" cy="77400"/>
            </a:xfrm>
            <a:custGeom>
              <a:avLst/>
              <a:gdLst/>
              <a:ahLst/>
              <a:cxnLst/>
              <a:rect l="l" t="t" r="r" b="b"/>
              <a:pathLst>
                <a:path w="906" h="3096" extrusionOk="0">
                  <a:moveTo>
                    <a:pt x="1" y="0"/>
                  </a:moveTo>
                  <a:lnTo>
                    <a:pt x="1" y="3096"/>
                  </a:lnTo>
                  <a:lnTo>
                    <a:pt x="120" y="3096"/>
                  </a:lnTo>
                  <a:cubicBezTo>
                    <a:pt x="548" y="3096"/>
                    <a:pt x="906" y="2739"/>
                    <a:pt x="906" y="2334"/>
                  </a:cubicBezTo>
                  <a:lnTo>
                    <a:pt x="906" y="762"/>
                  </a:lnTo>
                  <a:cubicBezTo>
                    <a:pt x="906" y="333"/>
                    <a:pt x="548"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97;p38">
              <a:extLst>
                <a:ext uri="{FF2B5EF4-FFF2-40B4-BE49-F238E27FC236}">
                  <a16:creationId xmlns:a16="http://schemas.microsoft.com/office/drawing/2014/main" id="{71183C6C-6DBC-4EE8-A51B-95CB8EE5368F}"/>
                </a:ext>
              </a:extLst>
            </p:cNvPr>
            <p:cNvSpPr/>
            <p:nvPr/>
          </p:nvSpPr>
          <p:spPr>
            <a:xfrm>
              <a:off x="5960725" y="3145950"/>
              <a:ext cx="22650" cy="77400"/>
            </a:xfrm>
            <a:custGeom>
              <a:avLst/>
              <a:gdLst/>
              <a:ahLst/>
              <a:cxnLst/>
              <a:rect l="l" t="t" r="r" b="b"/>
              <a:pathLst>
                <a:path w="906" h="3096" extrusionOk="0">
                  <a:moveTo>
                    <a:pt x="787" y="0"/>
                  </a:moveTo>
                  <a:cubicBezTo>
                    <a:pt x="358" y="0"/>
                    <a:pt x="1" y="333"/>
                    <a:pt x="1" y="762"/>
                  </a:cubicBezTo>
                  <a:lnTo>
                    <a:pt x="1" y="2334"/>
                  </a:lnTo>
                  <a:cubicBezTo>
                    <a:pt x="1" y="2739"/>
                    <a:pt x="358" y="3096"/>
                    <a:pt x="787" y="3096"/>
                  </a:cubicBezTo>
                  <a:lnTo>
                    <a:pt x="906" y="3096"/>
                  </a:lnTo>
                  <a:lnTo>
                    <a:pt x="9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5" y="0"/>
            <a:ext cx="4821912"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3.2 THỰC HIỆN CHƯƠNG TRÌNH</a:t>
            </a:r>
            <a:endParaRPr lang="vi-VN" sz="3200">
              <a:solidFill>
                <a:schemeClr val="bg2"/>
              </a:solidFill>
              <a:latin typeface="Barlow Condensed ExtraBold" panose="00000906000000000000" pitchFamily="2" charset="0"/>
            </a:endParaRPr>
          </a:p>
        </p:txBody>
      </p:sp>
      <p:sp>
        <p:nvSpPr>
          <p:cNvPr id="75" name="TextBox 74">
            <a:extLst>
              <a:ext uri="{FF2B5EF4-FFF2-40B4-BE49-F238E27FC236}">
                <a16:creationId xmlns:a16="http://schemas.microsoft.com/office/drawing/2014/main" id="{E64CAA2B-838A-4825-B910-29FE450D98CA}"/>
              </a:ext>
            </a:extLst>
          </p:cNvPr>
          <p:cNvSpPr txBox="1"/>
          <p:nvPr/>
        </p:nvSpPr>
        <p:spPr>
          <a:xfrm>
            <a:off x="1408854" y="1027218"/>
            <a:ext cx="6326292" cy="450316"/>
          </a:xfrm>
          <a:prstGeom prst="rect">
            <a:avLst/>
          </a:prstGeom>
          <a:noFill/>
        </p:spPr>
        <p:txBody>
          <a:bodyPr wrap="square">
            <a:spAutoFit/>
          </a:bodyPr>
          <a:lstStyle/>
          <a:p>
            <a:pPr marR="0" lvl="0" algn="ctr">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Kết quả được xuất ra file CSV (Excel) có kiểu như sau</a:t>
            </a:r>
          </a:p>
        </p:txBody>
      </p:sp>
      <p:pic>
        <p:nvPicPr>
          <p:cNvPr id="6" name="Picture 5">
            <a:extLst>
              <a:ext uri="{FF2B5EF4-FFF2-40B4-BE49-F238E27FC236}">
                <a16:creationId xmlns:a16="http://schemas.microsoft.com/office/drawing/2014/main" id="{F29509F8-CC1F-4120-B6FD-69F579336CF8}"/>
              </a:ext>
            </a:extLst>
          </p:cNvPr>
          <p:cNvPicPr/>
          <p:nvPr/>
        </p:nvPicPr>
        <p:blipFill rotWithShape="1">
          <a:blip r:embed="rId3">
            <a:extLst>
              <a:ext uri="{28A0092B-C50C-407E-A947-70E740481C1C}">
                <a14:useLocalDpi xmlns:a14="http://schemas.microsoft.com/office/drawing/2010/main" val="0"/>
              </a:ext>
            </a:extLst>
          </a:blip>
          <a:srcRect t="13184"/>
          <a:stretch/>
        </p:blipFill>
        <p:spPr bwMode="auto">
          <a:xfrm>
            <a:off x="3653790" y="1582632"/>
            <a:ext cx="1836420" cy="3387090"/>
          </a:xfrm>
          <a:prstGeom prst="rect">
            <a:avLst/>
          </a:prstGeom>
          <a:ln w="9525" cap="flat" cmpd="sng" algn="ctr">
            <a:solidFill>
              <a:srgbClr val="4472C4"/>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2790928"/>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72" name="Google Shape;402;p33">
            <a:extLst>
              <a:ext uri="{FF2B5EF4-FFF2-40B4-BE49-F238E27FC236}">
                <a16:creationId xmlns:a16="http://schemas.microsoft.com/office/drawing/2014/main" id="{60E766ED-AB0D-4DF9-8CF6-16C347229313}"/>
              </a:ext>
            </a:extLst>
          </p:cNvPr>
          <p:cNvSpPr txBox="1">
            <a:spLocks/>
          </p:cNvSpPr>
          <p:nvPr/>
        </p:nvSpPr>
        <p:spPr>
          <a:xfrm>
            <a:off x="149714" y="0"/>
            <a:ext cx="6047885" cy="8558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a:solidFill>
                  <a:schemeClr val="bg2"/>
                </a:solidFill>
                <a:latin typeface="Barlow Condensed ExtraBold" panose="00000906000000000000" pitchFamily="2" charset="0"/>
              </a:rPr>
              <a:t>3.3 Một số lỗi khia chạy chương trình</a:t>
            </a:r>
            <a:endParaRPr lang="vi-VN" sz="3200">
              <a:solidFill>
                <a:schemeClr val="bg2"/>
              </a:solidFill>
              <a:latin typeface="Barlow Condensed ExtraBold" panose="00000906000000000000" pitchFamily="2" charset="0"/>
            </a:endParaRPr>
          </a:p>
        </p:txBody>
      </p:sp>
      <p:sp>
        <p:nvSpPr>
          <p:cNvPr id="6" name="TextBox 5">
            <a:extLst>
              <a:ext uri="{FF2B5EF4-FFF2-40B4-BE49-F238E27FC236}">
                <a16:creationId xmlns:a16="http://schemas.microsoft.com/office/drawing/2014/main" id="{A13D0388-1960-45E5-B380-D5D54C93ACB7}"/>
              </a:ext>
            </a:extLst>
          </p:cNvPr>
          <p:cNvSpPr txBox="1"/>
          <p:nvPr/>
        </p:nvSpPr>
        <p:spPr>
          <a:xfrm>
            <a:off x="149714" y="1153866"/>
            <a:ext cx="5519566" cy="1249894"/>
          </a:xfrm>
          <a:prstGeom prst="rect">
            <a:avLst/>
          </a:prstGeom>
          <a:noFill/>
        </p:spPr>
        <p:txBody>
          <a:bodyPr wrap="square">
            <a:spAutoFit/>
          </a:bodyPr>
          <a:lstStyle/>
          <a:p>
            <a:pPr marR="0" lvl="0" algn="just">
              <a:lnSpc>
                <a:spcPct val="107000"/>
              </a:lnSpc>
              <a:spcBef>
                <a:spcPts val="1200"/>
              </a:spcBef>
              <a:spcAft>
                <a:spcPts val="800"/>
              </a:spcAft>
              <a:tabLst>
                <a:tab pos="1143000" algn="l"/>
              </a:tabLs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Khi chất lượng ảnh đưa vào quá thấp thì chương trình sẽ không thể sử dụng các hàm hay dữ liệu đã được huấn luyện để nhận dạng các chữ số in trên bằng tốt nghiệp. Cụ thể được minh họa bằng hình ảnh sau đây:</a:t>
            </a:r>
          </a:p>
        </p:txBody>
      </p:sp>
      <p:pic>
        <p:nvPicPr>
          <p:cNvPr id="7" name="Picture 6">
            <a:extLst>
              <a:ext uri="{FF2B5EF4-FFF2-40B4-BE49-F238E27FC236}">
                <a16:creationId xmlns:a16="http://schemas.microsoft.com/office/drawing/2014/main" id="{B29B9198-3758-442F-8EB0-C32CABEAB94F}"/>
              </a:ext>
            </a:extLst>
          </p:cNvPr>
          <p:cNvPicPr/>
          <p:nvPr/>
        </p:nvPicPr>
        <p:blipFill rotWithShape="1">
          <a:blip r:embed="rId3">
            <a:extLst>
              <a:ext uri="{28A0092B-C50C-407E-A947-70E740481C1C}">
                <a14:useLocalDpi xmlns:a14="http://schemas.microsoft.com/office/drawing/2010/main" val="0"/>
              </a:ext>
            </a:extLst>
          </a:blip>
          <a:srcRect r="5568"/>
          <a:stretch/>
        </p:blipFill>
        <p:spPr bwMode="auto">
          <a:xfrm>
            <a:off x="5926716" y="774560"/>
            <a:ext cx="2986991" cy="4104214"/>
          </a:xfrm>
          <a:prstGeom prst="rect">
            <a:avLst/>
          </a:prstGeom>
          <a:noFill/>
          <a:ln>
            <a:solidFill>
              <a:schemeClr val="accent1"/>
            </a:solidFill>
          </a:ln>
        </p:spPr>
      </p:pic>
      <p:sp>
        <p:nvSpPr>
          <p:cNvPr id="9" name="TextBox 8">
            <a:extLst>
              <a:ext uri="{FF2B5EF4-FFF2-40B4-BE49-F238E27FC236}">
                <a16:creationId xmlns:a16="http://schemas.microsoft.com/office/drawing/2014/main" id="{F99A8C7C-D908-4032-B03C-BE6FAC5674C4}"/>
              </a:ext>
            </a:extLst>
          </p:cNvPr>
          <p:cNvSpPr txBox="1"/>
          <p:nvPr/>
        </p:nvSpPr>
        <p:spPr>
          <a:xfrm>
            <a:off x="149714" y="2869776"/>
            <a:ext cx="5519566" cy="1842620"/>
          </a:xfrm>
          <a:prstGeom prst="rect">
            <a:avLst/>
          </a:prstGeom>
          <a:noFill/>
        </p:spPr>
        <p:txBody>
          <a:bodyPr wrap="square">
            <a:spAutoFit/>
          </a:bodyPr>
          <a:lstStyle/>
          <a:p>
            <a:pPr marR="0" lvl="0" algn="just">
              <a:lnSpc>
                <a:spcPct val="107000"/>
              </a:lnSpc>
              <a:spcBef>
                <a:spcPts val="0"/>
              </a:spcBef>
              <a:spcAft>
                <a:spcPts val="800"/>
              </a:spcAft>
            </a:pPr>
            <a:r>
              <a:rPr lang="en-US" sz="18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Khi ảnh đưa vào có số hiệu là [0 0 3 9 9 3 3 3] thì kết quả nhận dạng của chương trình sai hoàn toàn là [4 9 9 3 2 4]. Điều này chính là hạn chế mà nhóm chúng em đã gặp phải và khắc phục bằng cách tìm và đưa vào chương trình ảnh có độ phân giải hoặc chất lượng tốt nhất để sai số của chương trình đạt ở mức nhỏ nhất.</a:t>
            </a:r>
          </a:p>
        </p:txBody>
      </p:sp>
    </p:spTree>
    <p:extLst>
      <p:ext uri="{BB962C8B-B14F-4D97-AF65-F5344CB8AC3E}">
        <p14:creationId xmlns:p14="http://schemas.microsoft.com/office/powerpoint/2010/main" val="2047057486"/>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71"/>
        <p:cNvGrpSpPr/>
        <p:nvPr/>
      </p:nvGrpSpPr>
      <p:grpSpPr>
        <a:xfrm>
          <a:off x="0" y="0"/>
          <a:ext cx="0" cy="0"/>
          <a:chOff x="0" y="0"/>
          <a:chExt cx="0" cy="0"/>
        </a:xfrm>
      </p:grpSpPr>
      <p:sp>
        <p:nvSpPr>
          <p:cNvPr id="2272" name="Google Shape;2272;p49"/>
          <p:cNvSpPr txBox="1">
            <a:spLocks noGrp="1"/>
          </p:cNvSpPr>
          <p:nvPr>
            <p:ph type="title"/>
          </p:nvPr>
        </p:nvSpPr>
        <p:spPr>
          <a:xfrm>
            <a:off x="1214164" y="380128"/>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latin typeface="Barlow Condensed ExtraBold" panose="00000906000000000000" pitchFamily="2" charset="0"/>
              </a:rPr>
              <a:t>TỔNG KẾT</a:t>
            </a:r>
            <a:endParaRPr sz="4000">
              <a:solidFill>
                <a:schemeClr val="dk2"/>
              </a:solidFill>
              <a:latin typeface="Barlow Condensed ExtraBold" panose="00000906000000000000" pitchFamily="2" charset="0"/>
              <a:ea typeface="Antonio ExtraLight"/>
              <a:cs typeface="Antonio ExtraLight"/>
              <a:sym typeface="Antonio ExtraLight"/>
            </a:endParaRPr>
          </a:p>
        </p:txBody>
      </p:sp>
      <p:grpSp>
        <p:nvGrpSpPr>
          <p:cNvPr id="2274" name="Google Shape;2274;p49"/>
          <p:cNvGrpSpPr/>
          <p:nvPr/>
        </p:nvGrpSpPr>
        <p:grpSpPr>
          <a:xfrm>
            <a:off x="33131" y="1596887"/>
            <a:ext cx="3366052" cy="2498035"/>
            <a:chOff x="1066800" y="1647825"/>
            <a:chExt cx="3248100" cy="2350925"/>
          </a:xfrm>
        </p:grpSpPr>
        <p:sp>
          <p:nvSpPr>
            <p:cNvPr id="2275" name="Google Shape;2275;p49"/>
            <p:cNvSpPr/>
            <p:nvPr/>
          </p:nvSpPr>
          <p:spPr>
            <a:xfrm>
              <a:off x="2167050" y="3539700"/>
              <a:ext cx="1047600" cy="352500"/>
            </a:xfrm>
            <a:prstGeom prst="trapezoid">
              <a:avLst>
                <a:gd name="adj" fmla="val 25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9"/>
            <p:cNvSpPr/>
            <p:nvPr/>
          </p:nvSpPr>
          <p:spPr>
            <a:xfrm>
              <a:off x="1066800" y="1647825"/>
              <a:ext cx="3248100" cy="1891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9"/>
            <p:cNvSpPr/>
            <p:nvPr/>
          </p:nvSpPr>
          <p:spPr>
            <a:xfrm>
              <a:off x="2033550" y="3894050"/>
              <a:ext cx="1314600" cy="104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D7A604A3-8D91-4F31-B317-BD4BE26D7F1C}"/>
              </a:ext>
            </a:extLst>
          </p:cNvPr>
          <p:cNvPicPr>
            <a:picLocks noChangeAspect="1"/>
          </p:cNvPicPr>
          <p:nvPr/>
        </p:nvPicPr>
        <p:blipFill>
          <a:blip r:embed="rId3"/>
          <a:stretch>
            <a:fillRect/>
          </a:stretch>
        </p:blipFill>
        <p:spPr>
          <a:xfrm>
            <a:off x="208237" y="233213"/>
            <a:ext cx="1005927" cy="1005927"/>
          </a:xfrm>
          <a:prstGeom prst="rect">
            <a:avLst/>
          </a:prstGeom>
        </p:spPr>
      </p:pic>
      <p:sp>
        <p:nvSpPr>
          <p:cNvPr id="12" name="TextBox 11">
            <a:extLst>
              <a:ext uri="{FF2B5EF4-FFF2-40B4-BE49-F238E27FC236}">
                <a16:creationId xmlns:a16="http://schemas.microsoft.com/office/drawing/2014/main" id="{9E105015-9693-44DC-9EBF-1D3D01DC5396}"/>
              </a:ext>
            </a:extLst>
          </p:cNvPr>
          <p:cNvSpPr txBox="1"/>
          <p:nvPr/>
        </p:nvSpPr>
        <p:spPr>
          <a:xfrm>
            <a:off x="3483024" y="1349623"/>
            <a:ext cx="5614593" cy="3354765"/>
          </a:xfrm>
          <a:prstGeom prst="rect">
            <a:avLst/>
          </a:prstGeom>
          <a:noFill/>
        </p:spPr>
        <p:txBody>
          <a:bodyPr wrap="square" rtlCol="0">
            <a:spAutoFit/>
          </a:bodyPr>
          <a:lstStyle/>
          <a:p>
            <a:pPr algn="just"/>
            <a:r>
              <a:rPr lang="en-US" sz="1800">
                <a:solidFill>
                  <a:schemeClr val="tx2"/>
                </a:solidFill>
                <a:latin typeface="Barlow Condensed Medium" panose="00000606000000000000" pitchFamily="2" charset="0"/>
              </a:rPr>
              <a:t>Tài liệu tham khảo: </a:t>
            </a:r>
          </a:p>
          <a:p>
            <a:pPr algn="just"/>
            <a:r>
              <a:rPr lang="en-US" sz="1800">
                <a:solidFill>
                  <a:schemeClr val="tx2"/>
                </a:solidFill>
                <a:latin typeface="Barlow Condensed Medium" panose="00000606000000000000" pitchFamily="2" charset="0"/>
              </a:rPr>
              <a:t>- Nguyễn Thanh Tuấn, 08/2022, Sách Deep Learning cơ bản V2, [tr.109-147]:</a:t>
            </a:r>
          </a:p>
          <a:p>
            <a:pPr algn="just"/>
            <a:r>
              <a:rPr lang="en-US" sz="1800" u="sng">
                <a:solidFill>
                  <a:schemeClr val="tx2"/>
                </a:solidFill>
                <a:latin typeface="Barlow Condensed Medium" panose="00000606000000000000" pitchFamily="2"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https://nttuan8.com/sach-deep-learning-co-ban/</a:t>
            </a:r>
            <a:endParaRPr lang="en-US" sz="1800">
              <a:solidFill>
                <a:schemeClr val="tx2"/>
              </a:solidFill>
              <a:latin typeface="Barlow Condensed Medium" panose="00000606000000000000" pitchFamily="2" charset="0"/>
              <a:ea typeface="Calibri" panose="020F0502020204030204" pitchFamily="34" charset="0"/>
              <a:cs typeface="Times New Roman" panose="02020603050405020304" pitchFamily="18" charset="0"/>
            </a:endParaRPr>
          </a:p>
          <a:p>
            <a:pPr algn="just"/>
            <a:r>
              <a:rPr lang="en-US" sz="1800" u="sng">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https://nttuan8.com/bai-7-gioi-thieu-keras-va-bai-toan-phan-loai-anh/</a:t>
            </a:r>
            <a:endParaRPr lang="en-US" sz="1800" u="sng">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algn="just"/>
            <a:r>
              <a:rPr lang="en-US" sz="18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rPr>
              <a:t>- OpenCV:</a:t>
            </a:r>
          </a:p>
          <a:p>
            <a:pPr algn="just"/>
            <a:r>
              <a:rPr lang="en-US" sz="1800" u="sng">
                <a:solidFill>
                  <a:schemeClr val="tx2"/>
                </a:solidFill>
                <a:effectLst/>
                <a:latin typeface="Barlow Condensed Medium" panose="00000606000000000000" pitchFamily="2" charset="0"/>
                <a:ea typeface="Calibri" panose="020F0502020204030204" pitchFamily="34" charset="0"/>
                <a:hlinkClick r:id="rId6">
                  <a:extLst>
                    <a:ext uri="{A12FA001-AC4F-418D-AE19-62706E023703}">
                      <ahyp:hlinkClr xmlns:ahyp="http://schemas.microsoft.com/office/drawing/2018/hyperlinkcolor" val="tx"/>
                    </a:ext>
                  </a:extLst>
                </a:hlinkClick>
              </a:rPr>
              <a:t>https://docs.opencv.org/4.x/d7/d4d/tutorial_py_thresholding.html</a:t>
            </a:r>
            <a:endParaRPr lang="en-US" sz="1800" u="sng">
              <a:solidFill>
                <a:schemeClr val="tx2"/>
              </a:solidFill>
              <a:effectLst/>
              <a:latin typeface="Barlow Condensed Medium" panose="00000606000000000000" pitchFamily="2" charset="0"/>
              <a:ea typeface="Calibri" panose="020F0502020204030204" pitchFamily="34" charset="0"/>
            </a:endParaRPr>
          </a:p>
          <a:p>
            <a:pPr algn="just"/>
            <a:r>
              <a:rPr lang="en-US" sz="1800" u="sng">
                <a:solidFill>
                  <a:schemeClr val="tx2"/>
                </a:solidFill>
                <a:latin typeface="Barlow Condensed Medium" panose="00000606000000000000" pitchFamily="2" charset="0"/>
                <a:ea typeface="Calibri" panose="020F0502020204030204" pitchFamily="34" charset="0"/>
                <a:cs typeface="Times New Roman" panose="02020603050405020304" pitchFamily="18" charset="0"/>
              </a:rPr>
              <a:t>- Phạm Đình Khánh, 01/2020, Bài 21: Tiền xử lý ảnh OpenCV:</a:t>
            </a:r>
            <a:endParaRPr lang="en-US" sz="1800" b="1">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algn="just"/>
            <a:r>
              <a:rPr lang="en-US" sz="1800" u="sng">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https://phamdinhkhanh.github.io/2020/01/06/ImagePreprocessing.html</a:t>
            </a:r>
            <a:endParaRPr lang="en-US" sz="1800">
              <a:solidFill>
                <a:schemeClr val="tx2"/>
              </a:solidFill>
              <a:effectLst/>
              <a:latin typeface="Barlow Condensed Medium" panose="00000606000000000000" pitchFamily="2" charset="0"/>
              <a:ea typeface="Calibri" panose="020F0502020204030204" pitchFamily="34" charset="0"/>
              <a:cs typeface="Times New Roman" panose="02020603050405020304" pitchFamily="18" charset="0"/>
            </a:endParaRPr>
          </a:p>
          <a:p>
            <a:pPr algn="just"/>
            <a:endParaRPr lang="en-US">
              <a:solidFill>
                <a:schemeClr val="tx2"/>
              </a:solidFill>
              <a:latin typeface="Barlow Condensed Medium" panose="00000606000000000000" pitchFamily="2" charset="0"/>
            </a:endParaRPr>
          </a:p>
        </p:txBody>
      </p:sp>
      <p:pic>
        <p:nvPicPr>
          <p:cNvPr id="6" name="Picture 5">
            <a:extLst>
              <a:ext uri="{FF2B5EF4-FFF2-40B4-BE49-F238E27FC236}">
                <a16:creationId xmlns:a16="http://schemas.microsoft.com/office/drawing/2014/main" id="{ADD38BD8-8534-4458-BA51-0C7032D9C319}"/>
              </a:ext>
            </a:extLst>
          </p:cNvPr>
          <p:cNvPicPr>
            <a:picLocks noChangeAspect="1"/>
          </p:cNvPicPr>
          <p:nvPr/>
        </p:nvPicPr>
        <p:blipFill>
          <a:blip r:embed="rId8"/>
          <a:stretch>
            <a:fillRect/>
          </a:stretch>
        </p:blipFill>
        <p:spPr>
          <a:xfrm>
            <a:off x="101424" y="1659491"/>
            <a:ext cx="3248100" cy="1891874"/>
          </a:xfrm>
          <a:prstGeom prst="rect">
            <a:avLst/>
          </a:prstGeom>
        </p:spPr>
      </p:pic>
    </p:spTree>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31"/>
          <p:cNvPicPr preferRelativeResize="0"/>
          <p:nvPr/>
        </p:nvPicPr>
        <p:blipFill rotWithShape="1">
          <a:blip r:embed="rId3">
            <a:alphaModFix/>
          </a:blip>
          <a:srcRect l="-204" r="27041" b="1370"/>
          <a:stretch/>
        </p:blipFill>
        <p:spPr>
          <a:xfrm>
            <a:off x="3419325" y="-100"/>
            <a:ext cx="5724677" cy="5143501"/>
          </a:xfrm>
          <a:prstGeom prst="rect">
            <a:avLst/>
          </a:prstGeom>
          <a:noFill/>
          <a:ln>
            <a:noFill/>
          </a:ln>
        </p:spPr>
      </p:pic>
      <p:sp>
        <p:nvSpPr>
          <p:cNvPr id="370" name="Google Shape;370;p31"/>
          <p:cNvSpPr/>
          <p:nvPr/>
        </p:nvSpPr>
        <p:spPr>
          <a:xfrm flipH="1">
            <a:off x="3497550" y="0"/>
            <a:ext cx="2388900" cy="5292300"/>
          </a:xfrm>
          <a:prstGeom prst="rect">
            <a:avLst/>
          </a:prstGeom>
          <a:gradFill>
            <a:gsLst>
              <a:gs pos="0">
                <a:srgbClr val="FFFFFF">
                  <a:alpha val="0"/>
                  <a:alpha val="11110"/>
                </a:srgbClr>
              </a:gs>
              <a:gs pos="50000">
                <a:srgbClr val="7485FB">
                  <a:alpha val="10980"/>
                  <a:alpha val="11110"/>
                </a:srgbClr>
              </a:gs>
              <a:gs pos="100000">
                <a:srgbClr val="FFFFFF">
                  <a:alpha val="0"/>
                  <a:alpha val="1111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1" name="Google Shape;371;p31"/>
          <p:cNvPicPr preferRelativeResize="0"/>
          <p:nvPr/>
        </p:nvPicPr>
        <p:blipFill>
          <a:blip r:embed="rId4">
            <a:alphaModFix/>
          </a:blip>
          <a:stretch>
            <a:fillRect/>
          </a:stretch>
        </p:blipFill>
        <p:spPr>
          <a:xfrm>
            <a:off x="8089650" y="-608275"/>
            <a:ext cx="2295525" cy="2295525"/>
          </a:xfrm>
          <a:prstGeom prst="rect">
            <a:avLst/>
          </a:prstGeom>
          <a:noFill/>
          <a:ln>
            <a:noFill/>
          </a:ln>
        </p:spPr>
      </p:pic>
      <p:pic>
        <p:nvPicPr>
          <p:cNvPr id="372" name="Google Shape;372;p31"/>
          <p:cNvPicPr preferRelativeResize="0"/>
          <p:nvPr/>
        </p:nvPicPr>
        <p:blipFill>
          <a:blip r:embed="rId5">
            <a:alphaModFix/>
          </a:blip>
          <a:stretch>
            <a:fillRect/>
          </a:stretch>
        </p:blipFill>
        <p:spPr>
          <a:xfrm>
            <a:off x="6278275" y="3054513"/>
            <a:ext cx="3709850" cy="3709850"/>
          </a:xfrm>
          <a:prstGeom prst="rect">
            <a:avLst/>
          </a:prstGeom>
          <a:noFill/>
          <a:ln>
            <a:noFill/>
          </a:ln>
        </p:spPr>
      </p:pic>
      <p:pic>
        <p:nvPicPr>
          <p:cNvPr id="373" name="Google Shape;373;p31"/>
          <p:cNvPicPr preferRelativeResize="0"/>
          <p:nvPr/>
        </p:nvPicPr>
        <p:blipFill>
          <a:blip r:embed="rId6">
            <a:alphaModFix/>
          </a:blip>
          <a:stretch>
            <a:fillRect/>
          </a:stretch>
        </p:blipFill>
        <p:spPr>
          <a:xfrm>
            <a:off x="6513175" y="1490838"/>
            <a:ext cx="161925" cy="161925"/>
          </a:xfrm>
          <a:prstGeom prst="rect">
            <a:avLst/>
          </a:prstGeom>
          <a:noFill/>
          <a:ln>
            <a:noFill/>
          </a:ln>
        </p:spPr>
      </p:pic>
      <p:pic>
        <p:nvPicPr>
          <p:cNvPr id="374" name="Google Shape;374;p31"/>
          <p:cNvPicPr preferRelativeResize="0"/>
          <p:nvPr/>
        </p:nvPicPr>
        <p:blipFill>
          <a:blip r:embed="rId6">
            <a:alphaModFix/>
          </a:blip>
          <a:stretch>
            <a:fillRect/>
          </a:stretch>
        </p:blipFill>
        <p:spPr>
          <a:xfrm>
            <a:off x="5592325" y="158850"/>
            <a:ext cx="161925" cy="161925"/>
          </a:xfrm>
          <a:prstGeom prst="rect">
            <a:avLst/>
          </a:prstGeom>
          <a:noFill/>
          <a:ln>
            <a:noFill/>
          </a:ln>
        </p:spPr>
      </p:pic>
      <p:sp>
        <p:nvSpPr>
          <p:cNvPr id="375" name="Google Shape;375;p31"/>
          <p:cNvSpPr/>
          <p:nvPr/>
        </p:nvSpPr>
        <p:spPr>
          <a:xfrm flipH="1">
            <a:off x="3345200" y="0"/>
            <a:ext cx="35106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6" name="Google Shape;376;p31"/>
          <p:cNvPicPr preferRelativeResize="0"/>
          <p:nvPr/>
        </p:nvPicPr>
        <p:blipFill>
          <a:blip r:embed="rId7">
            <a:alphaModFix/>
          </a:blip>
          <a:stretch>
            <a:fillRect/>
          </a:stretch>
        </p:blipFill>
        <p:spPr>
          <a:xfrm>
            <a:off x="2841038" y="-12"/>
            <a:ext cx="1181400" cy="1181400"/>
          </a:xfrm>
          <a:prstGeom prst="rect">
            <a:avLst/>
          </a:prstGeom>
          <a:noFill/>
          <a:ln>
            <a:noFill/>
          </a:ln>
        </p:spPr>
      </p:pic>
      <p:sp>
        <p:nvSpPr>
          <p:cNvPr id="377" name="Google Shape;377;p31"/>
          <p:cNvSpPr/>
          <p:nvPr/>
        </p:nvSpPr>
        <p:spPr>
          <a:xfrm>
            <a:off x="4399888" y="4520381"/>
            <a:ext cx="1181400" cy="1181400"/>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8" name="Google Shape;378;p31"/>
          <p:cNvPicPr preferRelativeResize="0"/>
          <p:nvPr/>
        </p:nvPicPr>
        <p:blipFill>
          <a:blip r:embed="rId6">
            <a:alphaModFix/>
          </a:blip>
          <a:stretch>
            <a:fillRect/>
          </a:stretch>
        </p:blipFill>
        <p:spPr>
          <a:xfrm>
            <a:off x="4133815" y="4499625"/>
            <a:ext cx="161925" cy="161925"/>
          </a:xfrm>
          <a:prstGeom prst="rect">
            <a:avLst/>
          </a:prstGeom>
          <a:noFill/>
          <a:ln>
            <a:noFill/>
          </a:ln>
        </p:spPr>
      </p:pic>
      <p:grpSp>
        <p:nvGrpSpPr>
          <p:cNvPr id="379" name="Google Shape;379;p31"/>
          <p:cNvGrpSpPr/>
          <p:nvPr/>
        </p:nvGrpSpPr>
        <p:grpSpPr>
          <a:xfrm>
            <a:off x="359873" y="4661550"/>
            <a:ext cx="697125" cy="373800"/>
            <a:chOff x="1019875" y="4108325"/>
            <a:chExt cx="697125" cy="373800"/>
          </a:xfrm>
        </p:grpSpPr>
        <p:sp>
          <p:nvSpPr>
            <p:cNvPr id="380" name="Google Shape;380;p31"/>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1"/>
          <p:cNvSpPr txBox="1">
            <a:spLocks noGrp="1"/>
          </p:cNvSpPr>
          <p:nvPr>
            <p:ph type="ctrTitle"/>
          </p:nvPr>
        </p:nvSpPr>
        <p:spPr>
          <a:xfrm>
            <a:off x="388052" y="2002680"/>
            <a:ext cx="4530749" cy="87598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5400">
                <a:latin typeface="#9Slide05 Wedding KT" panose="02040603050506020204" pitchFamily="18" charset="0"/>
              </a:rPr>
              <a:t>Thanks for listening!</a:t>
            </a:r>
            <a:endParaRPr lang="en-US" sz="5400">
              <a:solidFill>
                <a:schemeClr val="lt1"/>
              </a:solidFill>
              <a:latin typeface="#9Slide05 Wedding KT" panose="02040603050506020204" pitchFamily="18" charset="0"/>
            </a:endParaRPr>
          </a:p>
        </p:txBody>
      </p:sp>
    </p:spTree>
    <p:extLst>
      <p:ext uri="{BB962C8B-B14F-4D97-AF65-F5344CB8AC3E}">
        <p14:creationId xmlns:p14="http://schemas.microsoft.com/office/powerpoint/2010/main" val="7147546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51" name="Google Shape;451;p36"/>
          <p:cNvSpPr txBox="1">
            <a:spLocks noGrp="1"/>
          </p:cNvSpPr>
          <p:nvPr>
            <p:ph type="title"/>
          </p:nvPr>
        </p:nvSpPr>
        <p:spPr>
          <a:xfrm>
            <a:off x="118334" y="91474"/>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1.2 MỤC TIÊU CỦA ĐỀ TÀI</a:t>
            </a:r>
          </a:p>
        </p:txBody>
      </p:sp>
      <p:sp>
        <p:nvSpPr>
          <p:cNvPr id="20" name="TextBox 19">
            <a:extLst>
              <a:ext uri="{FF2B5EF4-FFF2-40B4-BE49-F238E27FC236}">
                <a16:creationId xmlns:a16="http://schemas.microsoft.com/office/drawing/2014/main" id="{2FEA0954-E0DE-426D-B37D-337EFFDAD740}"/>
              </a:ext>
            </a:extLst>
          </p:cNvPr>
          <p:cNvSpPr txBox="1"/>
          <p:nvPr/>
        </p:nvSpPr>
        <p:spPr>
          <a:xfrm>
            <a:off x="590873" y="1275241"/>
            <a:ext cx="7962253" cy="2593018"/>
          </a:xfrm>
          <a:prstGeom prst="rect">
            <a:avLst/>
          </a:prstGeom>
          <a:noFill/>
        </p:spPr>
        <p:txBody>
          <a:bodyPr wrap="square">
            <a:spAutoFit/>
          </a:bodyPr>
          <a:lstStyle/>
          <a:p>
            <a:pPr marR="0" lvl="0" algn="just">
              <a:lnSpc>
                <a:spcPct val="150000"/>
              </a:lnSpc>
              <a:spcBef>
                <a:spcPts val="1200"/>
              </a:spcBef>
              <a:spcAft>
                <a:spcPts val="800"/>
              </a:spcAft>
            </a:pPr>
            <a:r>
              <a:rPr lang="en-US"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Xây dựng được một chương trình để nhận dạng các chữ số in trên bằng tốt nghiệp, sau đó chuyển đổi chúng thành các dạng số kĩ thuật trên máy, giúp tạo ra 1 danh sách tự động, giảm thiểu việc viết bằng tay và nhận dạng bằng mắt thường.</a:t>
            </a:r>
          </a:p>
          <a:p>
            <a:pPr marR="0" lvl="0" algn="just">
              <a:lnSpc>
                <a:spcPct val="150000"/>
              </a:lnSpc>
              <a:spcBef>
                <a:spcPts val="1200"/>
              </a:spcBef>
              <a:spcAft>
                <a:spcPts val="800"/>
              </a:spcAft>
            </a:pPr>
            <a:r>
              <a:rPr lang="en-US" sz="20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Sử dụng các thuật toán đã được học trong môn Trí tuệ nhân tạo để nhận dạng hình ảnh các con số để chuyển đổi thành số kĩ thuật số.</a:t>
            </a:r>
          </a:p>
        </p:txBody>
      </p:sp>
    </p:spTree>
    <p:extLst>
      <p:ext uri="{BB962C8B-B14F-4D97-AF65-F5344CB8AC3E}">
        <p14:creationId xmlns:p14="http://schemas.microsoft.com/office/powerpoint/2010/main" val="383355842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51" name="Google Shape;451;p36"/>
          <p:cNvSpPr txBox="1">
            <a:spLocks noGrp="1"/>
          </p:cNvSpPr>
          <p:nvPr>
            <p:ph type="title"/>
          </p:nvPr>
        </p:nvSpPr>
        <p:spPr>
          <a:xfrm>
            <a:off x="145427" y="118567"/>
            <a:ext cx="6099585" cy="9448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latin typeface="Barlow Condensed SemiBold" panose="00000706000000000000" pitchFamily="2" charset="0"/>
              </a:rPr>
              <a:t>1.3 CÁCH TIẾP CẬN VÀ PHƯƠNG PHÁP NGHIÊN CỨU</a:t>
            </a:r>
          </a:p>
        </p:txBody>
      </p:sp>
      <p:sp>
        <p:nvSpPr>
          <p:cNvPr id="20" name="TextBox 19">
            <a:extLst>
              <a:ext uri="{FF2B5EF4-FFF2-40B4-BE49-F238E27FC236}">
                <a16:creationId xmlns:a16="http://schemas.microsoft.com/office/drawing/2014/main" id="{2FEA0954-E0DE-426D-B37D-337EFFDAD740}"/>
              </a:ext>
            </a:extLst>
          </p:cNvPr>
          <p:cNvSpPr txBox="1"/>
          <p:nvPr/>
        </p:nvSpPr>
        <p:spPr>
          <a:xfrm>
            <a:off x="663787" y="1370068"/>
            <a:ext cx="8221233" cy="3195618"/>
          </a:xfrm>
          <a:prstGeom prst="rect">
            <a:avLst/>
          </a:prstGeom>
          <a:noFill/>
        </p:spPr>
        <p:txBody>
          <a:bodyPr wrap="square">
            <a:spAutoFit/>
          </a:bodyPr>
          <a:lstStyle/>
          <a:p>
            <a:pPr marR="0" lvl="0" algn="just">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Tìm hiểu và viết báo cáo về nhận dạng chữ số.</a:t>
            </a:r>
          </a:p>
          <a:p>
            <a:pPr marR="0" lvl="0" algn="just">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Nghiên cứu các thuật toán nhận dạng chữ số. </a:t>
            </a:r>
          </a:p>
          <a:p>
            <a:pPr marR="0" lvl="0" algn="just">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Tìm hiểu và chọn một ngôn ngữ lập trình để lập trình thuật toán nghiên cứu được. </a:t>
            </a:r>
          </a:p>
          <a:p>
            <a:pPr marR="0" lvl="0" algn="just">
              <a:lnSpc>
                <a:spcPct val="107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Phân tích, thiết kế và ứng dụng nhận dạng chữ số trong việc tìm kiếm thông tin.</a:t>
            </a:r>
          </a:p>
        </p:txBody>
      </p:sp>
    </p:spTree>
    <p:extLst>
      <p:ext uri="{BB962C8B-B14F-4D97-AF65-F5344CB8AC3E}">
        <p14:creationId xmlns:p14="http://schemas.microsoft.com/office/powerpoint/2010/main" val="44917669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51" name="Google Shape;451;p36"/>
          <p:cNvSpPr txBox="1">
            <a:spLocks noGrp="1"/>
          </p:cNvSpPr>
          <p:nvPr>
            <p:ph type="title"/>
          </p:nvPr>
        </p:nvSpPr>
        <p:spPr>
          <a:xfrm>
            <a:off x="118334" y="107270"/>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latin typeface="Barlow Condensed SemiBold" panose="00000706000000000000" pitchFamily="2" charset="0"/>
              </a:rPr>
              <a:t>1.4 KẾT QUẢ DỰ KIẾN THU ĐƯỢC</a:t>
            </a:r>
          </a:p>
        </p:txBody>
      </p:sp>
      <p:sp>
        <p:nvSpPr>
          <p:cNvPr id="20" name="TextBox 19">
            <a:extLst>
              <a:ext uri="{FF2B5EF4-FFF2-40B4-BE49-F238E27FC236}">
                <a16:creationId xmlns:a16="http://schemas.microsoft.com/office/drawing/2014/main" id="{2FEA0954-E0DE-426D-B37D-337EFFDAD740}"/>
              </a:ext>
            </a:extLst>
          </p:cNvPr>
          <p:cNvSpPr txBox="1"/>
          <p:nvPr/>
        </p:nvSpPr>
        <p:spPr>
          <a:xfrm>
            <a:off x="590873" y="1268467"/>
            <a:ext cx="4035313" cy="1677382"/>
          </a:xfrm>
          <a:prstGeom prst="rect">
            <a:avLst/>
          </a:prstGeom>
          <a:noFill/>
        </p:spPr>
        <p:txBody>
          <a:bodyPr wrap="square">
            <a:spAutoFit/>
          </a:bodyPr>
          <a:lstStyle/>
          <a:p>
            <a:pPr marR="0" lvl="0" algn="just">
              <a:lnSpc>
                <a:spcPct val="150000"/>
              </a:lnSpc>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Xây dựng thành công chương trình nhận dạng và chuyển đổi chữ viết tay sang chữ số kĩ thuật số.</a:t>
            </a:r>
          </a:p>
        </p:txBody>
      </p:sp>
      <p:pic>
        <p:nvPicPr>
          <p:cNvPr id="4" name="Picture 3">
            <a:extLst>
              <a:ext uri="{FF2B5EF4-FFF2-40B4-BE49-F238E27FC236}">
                <a16:creationId xmlns:a16="http://schemas.microsoft.com/office/drawing/2014/main" id="{1FE6B88B-A370-45E4-9D52-2E6FF3B4836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134188" y="679970"/>
            <a:ext cx="3134570" cy="3783559"/>
          </a:xfrm>
          <a:prstGeom prst="rect">
            <a:avLst/>
          </a:prstGeom>
          <a:noFill/>
          <a:ln>
            <a:solidFill>
              <a:schemeClr val="accent1"/>
            </a:solidFill>
          </a:ln>
        </p:spPr>
      </p:pic>
      <p:sp>
        <p:nvSpPr>
          <p:cNvPr id="5" name="TextBox 4">
            <a:extLst>
              <a:ext uri="{FF2B5EF4-FFF2-40B4-BE49-F238E27FC236}">
                <a16:creationId xmlns:a16="http://schemas.microsoft.com/office/drawing/2014/main" id="{314AB3ED-AF2D-45B5-8D38-2769746DEB78}"/>
              </a:ext>
            </a:extLst>
          </p:cNvPr>
          <p:cNvSpPr txBox="1"/>
          <p:nvPr/>
        </p:nvSpPr>
        <p:spPr>
          <a:xfrm>
            <a:off x="4245243" y="4463529"/>
            <a:ext cx="4912460" cy="370614"/>
          </a:xfrm>
          <a:prstGeom prst="rect">
            <a:avLst/>
          </a:prstGeom>
          <a:noFill/>
        </p:spPr>
        <p:txBody>
          <a:bodyPr wrap="square">
            <a:spAutoFit/>
          </a:bodyPr>
          <a:lstStyle/>
          <a:p>
            <a:pPr marR="0" lvl="0" algn="ctr">
              <a:lnSpc>
                <a:spcPct val="150000"/>
              </a:lnSpc>
              <a:spcBef>
                <a:spcPts val="1200"/>
              </a:spcBef>
              <a:spcAft>
                <a:spcPts val="800"/>
              </a:spcAft>
            </a:pPr>
            <a:r>
              <a:rPr lang="en-US"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1: Kết quả sau khi chạy chương trình</a:t>
            </a:r>
          </a:p>
        </p:txBody>
      </p:sp>
    </p:spTree>
    <p:extLst>
      <p:ext uri="{BB962C8B-B14F-4D97-AF65-F5344CB8AC3E}">
        <p14:creationId xmlns:p14="http://schemas.microsoft.com/office/powerpoint/2010/main" val="308150992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pic>
        <p:nvPicPr>
          <p:cNvPr id="467" name="Google Shape;467;p37"/>
          <p:cNvPicPr preferRelativeResize="0"/>
          <p:nvPr/>
        </p:nvPicPr>
        <p:blipFill rotWithShape="1">
          <a:blip r:embed="rId3">
            <a:alphaModFix/>
          </a:blip>
          <a:srcRect l="18681" r="444"/>
          <a:stretch/>
        </p:blipFill>
        <p:spPr>
          <a:xfrm flipH="1">
            <a:off x="-2" y="1392050"/>
            <a:ext cx="5393777" cy="3751451"/>
          </a:xfrm>
          <a:prstGeom prst="rect">
            <a:avLst/>
          </a:prstGeom>
          <a:noFill/>
          <a:ln>
            <a:noFill/>
          </a:ln>
        </p:spPr>
      </p:pic>
      <p:sp>
        <p:nvSpPr>
          <p:cNvPr id="468" name="Google Shape;468;p37"/>
          <p:cNvSpPr/>
          <p:nvPr/>
        </p:nvSpPr>
        <p:spPr>
          <a:xfrm>
            <a:off x="3178200" y="1232525"/>
            <a:ext cx="2295600" cy="39111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rot="-5400000">
            <a:off x="2144400" y="-832175"/>
            <a:ext cx="928200" cy="52170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0" name="Google Shape;470;p37"/>
          <p:cNvPicPr preferRelativeResize="0"/>
          <p:nvPr/>
        </p:nvPicPr>
        <p:blipFill>
          <a:blip r:embed="rId4">
            <a:alphaModFix/>
          </a:blip>
          <a:stretch>
            <a:fillRect/>
          </a:stretch>
        </p:blipFill>
        <p:spPr>
          <a:xfrm>
            <a:off x="-2054775" y="2744500"/>
            <a:ext cx="3709850" cy="3709850"/>
          </a:xfrm>
          <a:prstGeom prst="rect">
            <a:avLst/>
          </a:prstGeom>
          <a:noFill/>
          <a:ln>
            <a:noFill/>
          </a:ln>
        </p:spPr>
      </p:pic>
      <p:pic>
        <p:nvPicPr>
          <p:cNvPr id="471" name="Google Shape;471;p37"/>
          <p:cNvPicPr preferRelativeResize="0"/>
          <p:nvPr/>
        </p:nvPicPr>
        <p:blipFill>
          <a:blip r:embed="rId5">
            <a:alphaModFix/>
          </a:blip>
          <a:stretch>
            <a:fillRect/>
          </a:stretch>
        </p:blipFill>
        <p:spPr>
          <a:xfrm flipH="1">
            <a:off x="-787612" y="854163"/>
            <a:ext cx="1181400" cy="1181400"/>
          </a:xfrm>
          <a:prstGeom prst="rect">
            <a:avLst/>
          </a:prstGeom>
          <a:noFill/>
          <a:ln>
            <a:noFill/>
          </a:ln>
        </p:spPr>
      </p:pic>
      <p:sp>
        <p:nvSpPr>
          <p:cNvPr id="472" name="Google Shape;472;p37"/>
          <p:cNvSpPr txBox="1">
            <a:spLocks noGrp="1"/>
          </p:cNvSpPr>
          <p:nvPr>
            <p:ph type="title"/>
          </p:nvPr>
        </p:nvSpPr>
        <p:spPr>
          <a:xfrm>
            <a:off x="5486180" y="2744500"/>
            <a:ext cx="3165821" cy="11530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latin typeface="Barlow Condensed ExtraBold" panose="00000906000000000000" pitchFamily="2" charset="0"/>
              </a:rPr>
              <a:t>TỔNG QUAN VỀ MẠNG NƠ-RON</a:t>
            </a:r>
            <a:endParaRPr lang="vi-VN">
              <a:solidFill>
                <a:schemeClr val="dk2"/>
              </a:solidFill>
              <a:latin typeface="Barlow Condensed ExtraBold" panose="00000906000000000000" pitchFamily="2" charset="0"/>
              <a:ea typeface="Antonio ExtraLight"/>
              <a:cs typeface="Antonio ExtraLight"/>
              <a:sym typeface="Antonio ExtraLight"/>
            </a:endParaRPr>
          </a:p>
        </p:txBody>
      </p:sp>
      <p:sp>
        <p:nvSpPr>
          <p:cNvPr id="9" name="Google Shape;410;p33">
            <a:extLst>
              <a:ext uri="{FF2B5EF4-FFF2-40B4-BE49-F238E27FC236}">
                <a16:creationId xmlns:a16="http://schemas.microsoft.com/office/drawing/2014/main" id="{0E5DBCEF-E3D3-4B61-902A-8B52888358EC}"/>
              </a:ext>
            </a:extLst>
          </p:cNvPr>
          <p:cNvSpPr/>
          <p:nvPr/>
        </p:nvSpPr>
        <p:spPr>
          <a:xfrm>
            <a:off x="6388770" y="1232275"/>
            <a:ext cx="1360643" cy="1360643"/>
          </a:xfrm>
          <a:prstGeom prst="ellipse">
            <a:avLst/>
          </a:prstGeom>
          <a:gradFill>
            <a:gsLst>
              <a:gs pos="0">
                <a:schemeClr val="lt1"/>
              </a:gs>
              <a:gs pos="100000">
                <a:schemeClr val="dk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14;p33">
            <a:extLst>
              <a:ext uri="{FF2B5EF4-FFF2-40B4-BE49-F238E27FC236}">
                <a16:creationId xmlns:a16="http://schemas.microsoft.com/office/drawing/2014/main" id="{03B42325-46F0-4486-834D-15CF1AD220BB}"/>
              </a:ext>
            </a:extLst>
          </p:cNvPr>
          <p:cNvSpPr txBox="1">
            <a:spLocks/>
          </p:cNvSpPr>
          <p:nvPr/>
        </p:nvSpPr>
        <p:spPr>
          <a:xfrm>
            <a:off x="6679299" y="1715354"/>
            <a:ext cx="743100" cy="3411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4800">
                <a:solidFill>
                  <a:schemeClr val="tx2"/>
                </a:solidFill>
                <a:latin typeface="Barlow Condensed Black" panose="00000A06000000000000" pitchFamily="2" charset="0"/>
              </a:rPr>
              <a:t>02</a:t>
            </a:r>
          </a:p>
        </p:txBody>
      </p:sp>
      <p:grpSp>
        <p:nvGrpSpPr>
          <p:cNvPr id="13" name="Google Shape;379;p31">
            <a:extLst>
              <a:ext uri="{FF2B5EF4-FFF2-40B4-BE49-F238E27FC236}">
                <a16:creationId xmlns:a16="http://schemas.microsoft.com/office/drawing/2014/main" id="{B5EF8416-2AE7-4BA5-8DF3-18C8B993B93B}"/>
              </a:ext>
            </a:extLst>
          </p:cNvPr>
          <p:cNvGrpSpPr/>
          <p:nvPr/>
        </p:nvGrpSpPr>
        <p:grpSpPr>
          <a:xfrm>
            <a:off x="745953" y="397057"/>
            <a:ext cx="697125" cy="373800"/>
            <a:chOff x="1019875" y="4108325"/>
            <a:chExt cx="697125" cy="373800"/>
          </a:xfrm>
        </p:grpSpPr>
        <p:sp>
          <p:nvSpPr>
            <p:cNvPr id="14" name="Google Shape;380;p31">
              <a:extLst>
                <a:ext uri="{FF2B5EF4-FFF2-40B4-BE49-F238E27FC236}">
                  <a16:creationId xmlns:a16="http://schemas.microsoft.com/office/drawing/2014/main" id="{9FC82081-381E-41E0-B6BD-2A9389AB7AF1}"/>
                </a:ext>
              </a:extLst>
            </p:cNvPr>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1;p31">
              <a:extLst>
                <a:ext uri="{FF2B5EF4-FFF2-40B4-BE49-F238E27FC236}">
                  <a16:creationId xmlns:a16="http://schemas.microsoft.com/office/drawing/2014/main" id="{C89A751C-E02C-4AF9-A5C8-2A3B85DF3D27}"/>
                </a:ext>
              </a:extLst>
            </p:cNvPr>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82;p31">
              <a:extLst>
                <a:ext uri="{FF2B5EF4-FFF2-40B4-BE49-F238E27FC236}">
                  <a16:creationId xmlns:a16="http://schemas.microsoft.com/office/drawing/2014/main" id="{0ED5070B-0047-47BF-B395-BC7324104CF5}"/>
                </a:ext>
              </a:extLst>
            </p:cNvPr>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83;p31">
              <a:extLst>
                <a:ext uri="{FF2B5EF4-FFF2-40B4-BE49-F238E27FC236}">
                  <a16:creationId xmlns:a16="http://schemas.microsoft.com/office/drawing/2014/main" id="{AADA52FA-74D2-4FE5-A5CF-2A72987D2A57}"/>
                </a:ext>
              </a:extLst>
            </p:cNvPr>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379;p31">
            <a:extLst>
              <a:ext uri="{FF2B5EF4-FFF2-40B4-BE49-F238E27FC236}">
                <a16:creationId xmlns:a16="http://schemas.microsoft.com/office/drawing/2014/main" id="{D430D41F-D494-425F-8BCC-C3C5903EB2F3}"/>
              </a:ext>
            </a:extLst>
          </p:cNvPr>
          <p:cNvGrpSpPr/>
          <p:nvPr/>
        </p:nvGrpSpPr>
        <p:grpSpPr>
          <a:xfrm>
            <a:off x="1455006" y="397057"/>
            <a:ext cx="697125" cy="373800"/>
            <a:chOff x="1019875" y="4108325"/>
            <a:chExt cx="697125" cy="373800"/>
          </a:xfrm>
        </p:grpSpPr>
        <p:sp>
          <p:nvSpPr>
            <p:cNvPr id="19" name="Google Shape;380;p31">
              <a:extLst>
                <a:ext uri="{FF2B5EF4-FFF2-40B4-BE49-F238E27FC236}">
                  <a16:creationId xmlns:a16="http://schemas.microsoft.com/office/drawing/2014/main" id="{BC6F1A84-8E7E-4001-93AD-6A348CC24401}"/>
                </a:ext>
              </a:extLst>
            </p:cNvPr>
            <p:cNvSpPr/>
            <p:nvPr/>
          </p:nvSpPr>
          <p:spPr>
            <a:xfrm>
              <a:off x="1246700" y="4110700"/>
              <a:ext cx="239200" cy="368550"/>
            </a:xfrm>
            <a:custGeom>
              <a:avLst/>
              <a:gdLst/>
              <a:ahLst/>
              <a:cxnLst/>
              <a:rect l="l" t="t" r="r" b="b"/>
              <a:pathLst>
                <a:path w="9568" h="14742" extrusionOk="0">
                  <a:moveTo>
                    <a:pt x="2188" y="1"/>
                  </a:moveTo>
                  <a:lnTo>
                    <a:pt x="0" y="2207"/>
                  </a:lnTo>
                  <a:lnTo>
                    <a:pt x="5155" y="7381"/>
                  </a:lnTo>
                  <a:lnTo>
                    <a:pt x="0" y="12555"/>
                  </a:lnTo>
                  <a:lnTo>
                    <a:pt x="2188" y="14742"/>
                  </a:lnTo>
                  <a:lnTo>
                    <a:pt x="9568" y="7381"/>
                  </a:lnTo>
                  <a:lnTo>
                    <a:pt x="2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81;p31">
              <a:extLst>
                <a:ext uri="{FF2B5EF4-FFF2-40B4-BE49-F238E27FC236}">
                  <a16:creationId xmlns:a16="http://schemas.microsoft.com/office/drawing/2014/main" id="{B7511C42-09D4-4C29-B9F3-A860065896AE}"/>
                </a:ext>
              </a:extLst>
            </p:cNvPr>
            <p:cNvSpPr/>
            <p:nvPr/>
          </p:nvSpPr>
          <p:spPr>
            <a:xfrm>
              <a:off x="10198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82;p31">
              <a:extLst>
                <a:ext uri="{FF2B5EF4-FFF2-40B4-BE49-F238E27FC236}">
                  <a16:creationId xmlns:a16="http://schemas.microsoft.com/office/drawing/2014/main" id="{5A226670-F90C-45A4-85A8-5B4EFBCC7C6C}"/>
                </a:ext>
              </a:extLst>
            </p:cNvPr>
            <p:cNvSpPr/>
            <p:nvPr/>
          </p:nvSpPr>
          <p:spPr>
            <a:xfrm>
              <a:off x="1243850"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3;p31">
              <a:extLst>
                <a:ext uri="{FF2B5EF4-FFF2-40B4-BE49-F238E27FC236}">
                  <a16:creationId xmlns:a16="http://schemas.microsoft.com/office/drawing/2014/main" id="{233EC0B5-626A-4514-97FE-DA45FE30E4BF}"/>
                </a:ext>
              </a:extLst>
            </p:cNvPr>
            <p:cNvSpPr/>
            <p:nvPr/>
          </p:nvSpPr>
          <p:spPr>
            <a:xfrm>
              <a:off x="1472575" y="4108325"/>
              <a:ext cx="244425" cy="373800"/>
            </a:xfrm>
            <a:custGeom>
              <a:avLst/>
              <a:gdLst/>
              <a:ahLst/>
              <a:cxnLst/>
              <a:rect l="l" t="t" r="r" b="b"/>
              <a:pathLst>
                <a:path w="9777" h="14952" extrusionOk="0">
                  <a:moveTo>
                    <a:pt x="2302" y="210"/>
                  </a:moveTo>
                  <a:lnTo>
                    <a:pt x="9587" y="7476"/>
                  </a:lnTo>
                  <a:lnTo>
                    <a:pt x="2302" y="14742"/>
                  </a:lnTo>
                  <a:lnTo>
                    <a:pt x="209" y="12650"/>
                  </a:lnTo>
                  <a:lnTo>
                    <a:pt x="5383" y="7476"/>
                  </a:lnTo>
                  <a:lnTo>
                    <a:pt x="209" y="2302"/>
                  </a:lnTo>
                  <a:lnTo>
                    <a:pt x="2302" y="210"/>
                  </a:lnTo>
                  <a:close/>
                  <a:moveTo>
                    <a:pt x="2302" y="1"/>
                  </a:moveTo>
                  <a:lnTo>
                    <a:pt x="0" y="2302"/>
                  </a:lnTo>
                  <a:lnTo>
                    <a:pt x="5174" y="7476"/>
                  </a:lnTo>
                  <a:lnTo>
                    <a:pt x="0" y="12650"/>
                  </a:lnTo>
                  <a:lnTo>
                    <a:pt x="2302" y="14951"/>
                  </a:lnTo>
                  <a:lnTo>
                    <a:pt x="9777" y="7476"/>
                  </a:lnTo>
                  <a:lnTo>
                    <a:pt x="2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8"/>
          <p:cNvSpPr txBox="1">
            <a:spLocks noGrp="1"/>
          </p:cNvSpPr>
          <p:nvPr>
            <p:ph type="title"/>
          </p:nvPr>
        </p:nvSpPr>
        <p:spPr>
          <a:xfrm>
            <a:off x="131880" y="150385"/>
            <a:ext cx="7417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Barlow Condensed SemiBold" panose="00000706000000000000" pitchFamily="2" charset="0"/>
              </a:rPr>
              <a:t>2.1 GIỚI THIỆU VỀ NEURAL NETWORK</a:t>
            </a:r>
            <a:endParaRPr lang="en-US">
              <a:solidFill>
                <a:schemeClr val="dk2"/>
              </a:solidFill>
              <a:latin typeface="Barlow Condensed SemiBold" panose="00000706000000000000" pitchFamily="2" charset="0"/>
              <a:ea typeface="Antonio ExtraLight"/>
              <a:cs typeface="Antonio ExtraLight"/>
              <a:sym typeface="Antonio ExtraLight"/>
            </a:endParaRPr>
          </a:p>
        </p:txBody>
      </p:sp>
      <p:pic>
        <p:nvPicPr>
          <p:cNvPr id="30" name="Picture 29">
            <a:extLst>
              <a:ext uri="{FF2B5EF4-FFF2-40B4-BE49-F238E27FC236}">
                <a16:creationId xmlns:a16="http://schemas.microsoft.com/office/drawing/2014/main" id="{EA6B0641-5506-4307-AA28-89DA5E949E7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6961" y="1527589"/>
            <a:ext cx="3652390" cy="2013657"/>
          </a:xfrm>
          <a:prstGeom prst="rect">
            <a:avLst/>
          </a:prstGeom>
          <a:noFill/>
          <a:ln>
            <a:solidFill>
              <a:schemeClr val="accent1"/>
            </a:solidFill>
          </a:ln>
        </p:spPr>
      </p:pic>
      <p:sp>
        <p:nvSpPr>
          <p:cNvPr id="32" name="TextBox 31">
            <a:extLst>
              <a:ext uri="{FF2B5EF4-FFF2-40B4-BE49-F238E27FC236}">
                <a16:creationId xmlns:a16="http://schemas.microsoft.com/office/drawing/2014/main" id="{1B5450FE-2C1A-4CAF-804C-BA136269EC7A}"/>
              </a:ext>
            </a:extLst>
          </p:cNvPr>
          <p:cNvSpPr txBox="1"/>
          <p:nvPr/>
        </p:nvSpPr>
        <p:spPr>
          <a:xfrm>
            <a:off x="4165706" y="1602254"/>
            <a:ext cx="4741333" cy="1938992"/>
          </a:xfrm>
          <a:prstGeom prst="rect">
            <a:avLst/>
          </a:prstGeom>
          <a:noFill/>
        </p:spPr>
        <p:txBody>
          <a:bodyPr wrap="square">
            <a:spAutoFit/>
          </a:bodyPr>
          <a:lstStyle/>
          <a:p>
            <a:pPr marR="0" lvl="0" algn="just">
              <a:spcBef>
                <a:spcPts val="1200"/>
              </a:spcBef>
              <a:spcAft>
                <a:spcPts val="800"/>
              </a:spcAft>
            </a:pPr>
            <a:r>
              <a:rPr lang="en-US" sz="2400">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Neural là tính từ của neuron (nơ-ron), network chỉ cấu trúc đồ thị nên neural network (NN) là một hệ thống tính toán lấy cảm hứng từ sự hoạt động của các nơ-ron trong hệ thần kinh.</a:t>
            </a:r>
          </a:p>
        </p:txBody>
      </p:sp>
      <p:sp>
        <p:nvSpPr>
          <p:cNvPr id="34" name="TextBox 33">
            <a:extLst>
              <a:ext uri="{FF2B5EF4-FFF2-40B4-BE49-F238E27FC236}">
                <a16:creationId xmlns:a16="http://schemas.microsoft.com/office/drawing/2014/main" id="{66A25AEF-F069-41C0-8494-03225120B747}"/>
              </a:ext>
            </a:extLst>
          </p:cNvPr>
          <p:cNvSpPr txBox="1"/>
          <p:nvPr/>
        </p:nvSpPr>
        <p:spPr>
          <a:xfrm>
            <a:off x="-663786" y="3683520"/>
            <a:ext cx="5350932" cy="369332"/>
          </a:xfrm>
          <a:prstGeom prst="rect">
            <a:avLst/>
          </a:prstGeom>
          <a:noFill/>
        </p:spPr>
        <p:txBody>
          <a:bodyPr wrap="square">
            <a:spAutoFit/>
          </a:bodyPr>
          <a:lstStyle/>
          <a:p>
            <a:pPr marL="0" marR="0" algn="ctr">
              <a:spcBef>
                <a:spcPts val="1200"/>
              </a:spcBef>
              <a:spcAft>
                <a:spcPts val="1000"/>
              </a:spcAft>
            </a:pPr>
            <a:r>
              <a:rPr lang="en-US" sz="1800" i="1">
                <a:solidFill>
                  <a:schemeClr val="tx2"/>
                </a:solidFill>
                <a:effectLst/>
                <a:latin typeface="Barlow Condensed SemiBold" panose="00000706000000000000" pitchFamily="2" charset="0"/>
                <a:ea typeface="Calibri" panose="020F0502020204030204" pitchFamily="34" charset="0"/>
                <a:cs typeface="Times New Roman" panose="02020603050405020304" pitchFamily="18" charset="0"/>
              </a:rPr>
              <a:t>Hình 2.1: Tế bào nơ-ron</a:t>
            </a:r>
          </a:p>
        </p:txBody>
      </p:sp>
    </p:spTree>
  </p:cSld>
  <p:clrMapOvr>
    <a:masterClrMapping/>
  </p:clrMapOvr>
  <p:transition spd="slow">
    <p:push dir="u"/>
  </p:transition>
</p:sld>
</file>

<file path=ppt/theme/theme1.xml><?xml version="1.0" encoding="utf-8"?>
<a:theme xmlns:a="http://schemas.openxmlformats.org/drawingml/2006/main" name="Metaverse Minitheme by Slidesgo">
  <a:themeElements>
    <a:clrScheme name="Simple Light">
      <a:dk1>
        <a:srgbClr val="0C0F14"/>
      </a:dk1>
      <a:lt1>
        <a:srgbClr val="B870FF"/>
      </a:lt1>
      <a:dk2>
        <a:srgbClr val="E66083"/>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273</TotalTime>
  <Words>1979</Words>
  <Application>Microsoft Office PowerPoint</Application>
  <PresentationFormat>On-screen Show (16:9)</PresentationFormat>
  <Paragraphs>145</Paragraphs>
  <Slides>43</Slides>
  <Notes>43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43</vt:i4>
      </vt:variant>
    </vt:vector>
  </HeadingPairs>
  <TitlesOfParts>
    <vt:vector size="53" baseType="lpstr">
      <vt:lpstr>Poppins</vt:lpstr>
      <vt:lpstr>Bebas Neue</vt:lpstr>
      <vt:lpstr>Arial</vt:lpstr>
      <vt:lpstr>#9Slide05 Wedding KT</vt:lpstr>
      <vt:lpstr>Barlow Condensed Medium</vt:lpstr>
      <vt:lpstr>Barlow Condensed Black</vt:lpstr>
      <vt:lpstr>Barlow Condensed SemiBold</vt:lpstr>
      <vt:lpstr>Barlow Condensed ExtraBold</vt:lpstr>
      <vt:lpstr>Lato</vt:lpstr>
      <vt:lpstr>Metaverse Minitheme by Slidesgo</vt:lpstr>
      <vt:lpstr>TRÍ TUỆ NHÂN TẠO</vt:lpstr>
      <vt:lpstr>NỘI DUNG CHÍNH</vt:lpstr>
      <vt:lpstr>GIỚI THIỆU VÀ MỤC TIÊU CỦA ĐỀ TÀI</vt:lpstr>
      <vt:lpstr>1.1 GIỚI THIỆU ĐỀ TÀI</vt:lpstr>
      <vt:lpstr>1.2 MỤC TIÊU CỦA ĐỀ TÀI</vt:lpstr>
      <vt:lpstr>1.3 CÁCH TIẾP CẬN VÀ PHƯƠNG PHÁP NGHIÊN CỨU</vt:lpstr>
      <vt:lpstr>1.4 KẾT QUẢ DỰ KIẾN THU ĐƯỢC</vt:lpstr>
      <vt:lpstr>TỔNG QUAN VỀ MẠNG NƠ-RON</vt:lpstr>
      <vt:lpstr>2.1 GIỚI THIỆU VỀ NEURAL NETWORK</vt:lpstr>
      <vt:lpstr>2.2 MÔ HÌNH NEURAL NETWORK</vt:lpstr>
      <vt:lpstr>2.2 MÔ HÌNH NEURAL NETWORK</vt:lpstr>
      <vt:lpstr>2.3 ẢNH TRONG MÁY TÍNH</vt:lpstr>
      <vt:lpstr>2.3 ẢNH TRONG MÁY TÍNH</vt:lpstr>
      <vt:lpstr>2.3 ẢNH TRONG MÁY TÍNH</vt:lpstr>
      <vt:lpstr>2.3 ẢNH TRONG MÁY TÍNH</vt:lpstr>
      <vt:lpstr>2.4 CONVOLUTION NEURAL NETWORK (CNN)</vt:lpstr>
      <vt:lpstr>2.4 CONVOLUTION NEURAL NETWORK (CNN)</vt:lpstr>
      <vt:lpstr>2.4 CONVOLUTION NEURAL NETWORK (CNN)</vt:lpstr>
      <vt:lpstr>2.4 CONVOLUTION NEURAL NETWORK (CNN)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TỔNG KẾT</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TRÍ TUỆ NHÂN TẠO</dc:title>
  <cp:lastModifiedBy>Nguyễn Thành Lâm</cp:lastModifiedBy>
  <cp:revision>21</cp:revision>
  <dcterms:modified xsi:type="dcterms:W3CDTF">2022-12-17T00:55:17Z</dcterms:modified>
</cp:coreProperties>
</file>